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348" r:id="rId12"/>
    <p:sldId id="349" r:id="rId13"/>
    <p:sldId id="350" r:id="rId14"/>
    <p:sldId id="351" r:id="rId15"/>
    <p:sldId id="266" r:id="rId16"/>
    <p:sldId id="267" r:id="rId17"/>
    <p:sldId id="371" r:id="rId18"/>
    <p:sldId id="352" r:id="rId19"/>
    <p:sldId id="372" r:id="rId20"/>
    <p:sldId id="353" r:id="rId21"/>
    <p:sldId id="373" r:id="rId22"/>
    <p:sldId id="354" r:id="rId23"/>
    <p:sldId id="374" r:id="rId24"/>
    <p:sldId id="375" r:id="rId25"/>
    <p:sldId id="355" r:id="rId26"/>
    <p:sldId id="363" r:id="rId27"/>
    <p:sldId id="270" r:id="rId28"/>
    <p:sldId id="271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6" r:id="rId37"/>
    <p:sldId id="273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73B"/>
    <a:srgbClr val="F0F0F0"/>
    <a:srgbClr val="F8F8F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14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0E3D0-0D2F-477E-8CE6-0926FEA6EFE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3EE05-4CCA-4516-A77A-26FED34FE2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63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3EE05-4CCA-4516-A77A-26FED34FE2E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3EE05-4CCA-4516-A77A-26FED34FE2E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8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BBA8-1FFD-4925-8B87-3D94696FD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0B88C6-8C44-4508-BF5D-BB5A56C21E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9C325-A08A-47FC-8910-350AF25EB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ABB015-FF6F-4476-820B-D8512178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3DBB6A-4B48-48F6-83C3-6A44F2F6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173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34AF4-56E3-434E-903C-0BDC3C2B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5FEF895-B212-4185-A003-F2CA0A63E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F55299-8D56-4128-A9D2-A72F876BE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C372A8-E882-4D20-A395-6ED1708E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66003E-1AFC-4341-AC15-C5664025C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2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BA6A97-1635-41CD-9F83-E9ED12490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CEBEE2-D110-40C9-B7DA-26C99C52A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098BB9-F5B0-4874-A83A-D20B5001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636F47-C397-4F01-A129-9571557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704CE-A9B6-460B-A7D9-EF890A83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18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F0282-DE2E-4508-967A-588F6E7F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EC0EA-A115-4074-91F4-04FA6D64E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92211F-C5B7-42F9-85F8-9EB3B653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D7668-38C4-4FFC-9EEC-F007DA5E6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5169E-ED77-4307-9B06-FFD9F410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757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B96A8-E537-460E-A0D6-AD2EBA2E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391A2D-7DF9-4749-BE99-0E3E55483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3A28AC-36DB-4032-B76A-D88F688C0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28587F-74D2-4FCE-892E-E7E9EDB9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53CD51-478D-42B9-B3C3-EE0B4A82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2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6D4D6-B562-4A34-80BF-D80D6CCE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2ADC1-4D2B-4828-8C5A-3B722F08F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1238112-3C4D-4909-A050-E4C0F69B8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D1B56-29D6-4330-B2C9-DC7D10987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8AC4CD-29B9-4B21-9519-4917DA20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5B8FDF-DECD-4CF3-9402-66CACB7B2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96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0C929-65DD-47D7-B8C9-81881A671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557FB6-4E36-46B3-AC23-40322C8FE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BB217-5BE9-41EE-B5B5-27F3AC953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D4BB51-32DB-4F32-AF52-01AD493B05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D7A4B6-F883-4E47-B4EB-DC253F2FB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21933E-CAD6-4B25-BB34-E5B5BBCF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B1710AC-51DE-4CEE-8D23-650AEDC8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EE89623-544A-4E76-A7C0-67DE232C5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31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B2162-300D-40FF-B074-2B44DA78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52A54D-88AC-48DB-A2F0-C0672712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3C90E0-19E9-44C6-BB2B-275A338B5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918F99-4EDA-4743-8A54-1040A517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39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606127-08E6-4B45-B78B-3F98ECB5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45B8C2-B135-4DBC-AEC6-39D711269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86EDD9-FE0E-4699-8673-D43D7E7E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52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B056A-0D50-42A2-8A43-A70CADCDC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97E0A-117D-484B-ACB2-CD2AA6A03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281BA1-97BE-4DE5-A40E-76828BC53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424852-3FD3-4B7F-A908-5B820B64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09AA47-AE68-44BC-945F-69AFD8835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E4216-FD99-44C3-8270-0A12026A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02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1E014-6DE8-436A-89A0-A3848D61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2A313F-9EC5-46E6-8CBB-47EA43FAFB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B2ADDF-7A45-485A-A0D3-7F22CBE45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E02B2A-9CA3-41A4-811B-116E5140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13EF72-90D7-43E0-B455-910A0A71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C6311A-547C-4E68-8BAA-0452F4C9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72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64716F-289E-4FC7-BDFA-1ED28597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956033-B983-420F-BAB1-9665B91F1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4F250-25B8-4726-88AF-A166DA5294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BB4C6-8724-45F7-A642-FEB5B1FA785E}" type="datetimeFigureOut">
              <a:rPr lang="zh-CN" altLang="en-US" smtClean="0"/>
              <a:t>2018/9/28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4BF73-8AFD-43FE-9600-F07664381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1241DB-9128-4811-AE94-A220B92DB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9C5F5-F845-4A23-A6FD-C78B6B8D9B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0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977591-5E76-40DD-95A5-A4D45CCB88E0}"/>
              </a:ext>
            </a:extLst>
          </p:cNvPr>
          <p:cNvSpPr/>
          <p:nvPr/>
        </p:nvSpPr>
        <p:spPr>
          <a:xfrm>
            <a:off x="5051684" y="0"/>
            <a:ext cx="7140315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B5F499-5C0B-440D-B4F0-04AF9042E5E1}"/>
              </a:ext>
            </a:extLst>
          </p:cNvPr>
          <p:cNvSpPr txBox="1"/>
          <p:nvPr/>
        </p:nvSpPr>
        <p:spPr>
          <a:xfrm>
            <a:off x="669925" y="3552669"/>
            <a:ext cx="5820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 smtClean="0">
                <a:solidFill>
                  <a:srgbClr val="1D2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布局之道总结</a:t>
            </a:r>
            <a:r>
              <a:rPr lang="en-US" altLang="zh-CN" sz="4400" dirty="0" smtClean="0">
                <a:solidFill>
                  <a:srgbClr val="1D273B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endParaRPr lang="zh-CN" altLang="en-US" sz="4400" dirty="0">
              <a:solidFill>
                <a:srgbClr val="1D2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EDEDCF-A454-43EE-A049-A8A3A84FCCB6}"/>
              </a:ext>
            </a:extLst>
          </p:cNvPr>
          <p:cNvSpPr txBox="1"/>
          <p:nvPr/>
        </p:nvSpPr>
        <p:spPr>
          <a:xfrm>
            <a:off x="669925" y="4542332"/>
            <a:ext cx="2273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前端实习生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纪勇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9D203A3A-557A-4696-ADFA-35E9AA53642B}"/>
              </a:ext>
            </a:extLst>
          </p:cNvPr>
          <p:cNvSpPr/>
          <p:nvPr/>
        </p:nvSpPr>
        <p:spPr>
          <a:xfrm>
            <a:off x="11315160" y="5960268"/>
            <a:ext cx="410655" cy="354013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C6AC3B-0F4D-4A83-BC45-80E091548DE9}"/>
              </a:ext>
            </a:extLst>
          </p:cNvPr>
          <p:cNvCxnSpPr/>
          <p:nvPr/>
        </p:nvCxnSpPr>
        <p:spPr>
          <a:xfrm>
            <a:off x="11520487" y="876300"/>
            <a:ext cx="0" cy="133350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7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7B4F7E-5D59-435B-8242-E37EB4CE0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73D882-5358-415D-87FB-C2B2A5679A4F}"/>
              </a:ext>
            </a:extLst>
          </p:cNvPr>
          <p:cNvSpPr/>
          <p:nvPr/>
        </p:nvSpPr>
        <p:spPr>
          <a:xfrm>
            <a:off x="786984" y="0"/>
            <a:ext cx="10902096" cy="7035862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1441E91-F4DA-40EC-95B7-9278330336C1}"/>
              </a:ext>
            </a:extLst>
          </p:cNvPr>
          <p:cNvGrpSpPr/>
          <p:nvPr/>
        </p:nvGrpSpPr>
        <p:grpSpPr>
          <a:xfrm>
            <a:off x="1408408" y="139963"/>
            <a:ext cx="10059692" cy="1201301"/>
            <a:chOff x="1015974" y="984381"/>
            <a:chExt cx="10059692" cy="120130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DE2A251-30CE-41A6-9E22-DD686C8E8A08}"/>
                </a:ext>
              </a:extLst>
            </p:cNvPr>
            <p:cNvSpPr txBox="1"/>
            <p:nvPr/>
          </p:nvSpPr>
          <p:spPr>
            <a:xfrm>
              <a:off x="1015974" y="113030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BEMCSS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命名规范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3354F2B-BBE6-48F1-839C-5629EBEA14C8}"/>
                </a:ext>
              </a:extLst>
            </p:cNvPr>
            <p:cNvSpPr txBox="1"/>
            <p:nvPr/>
          </p:nvSpPr>
          <p:spPr>
            <a:xfrm>
              <a:off x="1015974" y="1677851"/>
              <a:ext cx="10059692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block-</a:t>
              </a:r>
              <a:r>
                <a:rPr lang="en-US" altLang="zh-CN" dirty="0" err="1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name__element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-name--modifier-name</a:t>
              </a:r>
              <a:r>
                <a:rPr lang="zh-CN" altLang="en-US" dirty="0" smtClean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，模块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名 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 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元素名 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+ 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修饰器名。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CF5C377-D4BD-4673-8AD4-560F7D399347}"/>
                </a:ext>
              </a:extLst>
            </p:cNvPr>
            <p:cNvCxnSpPr/>
            <p:nvPr/>
          </p:nvCxnSpPr>
          <p:spPr>
            <a:xfrm>
              <a:off x="1146175" y="984381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045DCA04-B324-4553-880C-0446CE01068B}"/>
              </a:ext>
            </a:extLst>
          </p:cNvPr>
          <p:cNvSpPr/>
          <p:nvPr/>
        </p:nvSpPr>
        <p:spPr>
          <a:xfrm rot="5400000">
            <a:off x="828455" y="129575"/>
            <a:ext cx="589210" cy="301000"/>
          </a:xfrm>
          <a:prstGeom prst="homePlate">
            <a:avLst>
              <a:gd name="adj" fmla="val 63713"/>
            </a:avLst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A3354F2B-BBE6-48F1-839C-5629EBEA14C8}"/>
              </a:ext>
            </a:extLst>
          </p:cNvPr>
          <p:cNvSpPr txBox="1"/>
          <p:nvPr/>
        </p:nvSpPr>
        <p:spPr>
          <a:xfrm>
            <a:off x="1408408" y="1403551"/>
            <a:ext cx="100596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Block</a:t>
            </a:r>
            <a:endParaRPr lang="zh-CN" altLang="zh-CN" dirty="0"/>
          </a:p>
          <a:p>
            <a:r>
              <a:rPr lang="zh-CN" altLang="zh-CN" dirty="0"/>
              <a:t>使用简洁的前缀名字来命名一个独立且有意义的抽象块或组件。</a:t>
            </a:r>
          </a:p>
          <a:p>
            <a:r>
              <a:rPr lang="en-US" altLang="zh-CN" dirty="0"/>
              <a:t>e.g.</a:t>
            </a:r>
            <a:endParaRPr lang="zh-CN" altLang="zh-CN" dirty="0"/>
          </a:p>
          <a:p>
            <a:r>
              <a:rPr lang="en-US" altLang="zh-CN" dirty="0" smtClean="0"/>
              <a:t>.</a:t>
            </a:r>
            <a:r>
              <a:rPr lang="en-US" altLang="zh-CN" dirty="0"/>
              <a:t>header</a:t>
            </a:r>
            <a:endParaRPr lang="zh-CN" altLang="zh-CN" dirty="0"/>
          </a:p>
          <a:p>
            <a:r>
              <a:rPr lang="en-US" altLang="zh-CN" dirty="0"/>
              <a:t>.site-search</a:t>
            </a:r>
            <a:endParaRPr lang="zh-CN" altLang="zh-CN" dirty="0"/>
          </a:p>
          <a:p>
            <a:r>
              <a:rPr lang="en-US" altLang="zh-CN" b="1" dirty="0"/>
              <a:t>Element</a:t>
            </a:r>
            <a:endParaRPr lang="zh-CN" altLang="zh-CN" dirty="0"/>
          </a:p>
          <a:p>
            <a:r>
              <a:rPr lang="zh-CN" altLang="zh-CN" dirty="0"/>
              <a:t>使用</a:t>
            </a:r>
            <a:r>
              <a:rPr lang="en-US" altLang="zh-CN" dirty="0"/>
              <a:t>__</a:t>
            </a:r>
            <a:r>
              <a:rPr lang="zh-CN" altLang="zh-CN" dirty="0"/>
              <a:t>连接符来连接</a:t>
            </a:r>
            <a:r>
              <a:rPr lang="en-US" altLang="zh-CN" dirty="0"/>
              <a:t>Block </a:t>
            </a:r>
            <a:r>
              <a:rPr lang="zh-CN" altLang="zh-CN" dirty="0"/>
              <a:t>和</a:t>
            </a:r>
            <a:r>
              <a:rPr lang="en-US" altLang="zh-CN" dirty="0"/>
              <a:t> Element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e.g.</a:t>
            </a:r>
            <a:endParaRPr lang="zh-CN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block__element</a:t>
            </a:r>
            <a:endParaRPr lang="zh-CN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header__title</a:t>
            </a:r>
            <a:endParaRPr lang="zh-CN" altLang="zh-CN" dirty="0"/>
          </a:p>
          <a:p>
            <a:r>
              <a:rPr lang="en-US" altLang="zh-CN" dirty="0"/>
              <a:t>.site-</a:t>
            </a:r>
            <a:r>
              <a:rPr lang="en-US" altLang="zh-CN" dirty="0" err="1"/>
              <a:t>search__field</a:t>
            </a:r>
            <a:endParaRPr lang="zh-CN" altLang="zh-CN" dirty="0"/>
          </a:p>
          <a:p>
            <a:r>
              <a:rPr lang="en-US" altLang="zh-CN" b="1" dirty="0"/>
              <a:t>Modifier</a:t>
            </a:r>
            <a:endParaRPr lang="zh-CN" altLang="zh-CN" dirty="0"/>
          </a:p>
          <a:p>
            <a:r>
              <a:rPr lang="zh-CN" altLang="zh-CN" dirty="0"/>
              <a:t>使用</a:t>
            </a:r>
            <a:r>
              <a:rPr lang="en-US" altLang="zh-CN" dirty="0"/>
              <a:t>--</a:t>
            </a:r>
            <a:r>
              <a:rPr lang="zh-CN" altLang="zh-CN" dirty="0"/>
              <a:t>连接符来连接</a:t>
            </a:r>
            <a:r>
              <a:rPr lang="en-US" altLang="zh-CN" dirty="0"/>
              <a:t>Block </a:t>
            </a:r>
            <a:r>
              <a:rPr lang="zh-CN" altLang="zh-CN" dirty="0"/>
              <a:t>或</a:t>
            </a:r>
            <a:r>
              <a:rPr lang="en-US" altLang="zh-CN" dirty="0"/>
              <a:t> Element </a:t>
            </a:r>
            <a:r>
              <a:rPr lang="zh-CN" altLang="zh-CN" dirty="0"/>
              <a:t>和</a:t>
            </a:r>
            <a:r>
              <a:rPr lang="en-US" altLang="zh-CN" dirty="0"/>
              <a:t> Modifier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e.g.</a:t>
            </a:r>
            <a:endParaRPr lang="zh-CN" altLang="zh-CN" dirty="0"/>
          </a:p>
          <a:p>
            <a:r>
              <a:rPr lang="en-US" altLang="zh-CN" dirty="0"/>
              <a:t>.block--modifier</a:t>
            </a:r>
            <a:endParaRPr lang="zh-CN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block__element</a:t>
            </a:r>
            <a:r>
              <a:rPr lang="en-US" altLang="zh-CN" dirty="0"/>
              <a:t>--modifier</a:t>
            </a:r>
            <a:endParaRPr lang="zh-CN" altLang="zh-CN" dirty="0"/>
          </a:p>
          <a:p>
            <a:r>
              <a:rPr lang="en-US" altLang="zh-CN" dirty="0"/>
              <a:t>.header--hide</a:t>
            </a:r>
            <a:endParaRPr lang="zh-CN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header__title</a:t>
            </a:r>
            <a:r>
              <a:rPr lang="en-US" altLang="zh-CN" dirty="0"/>
              <a:t>--color-red</a:t>
            </a:r>
            <a:endParaRPr lang="zh-CN" altLang="zh-CN" dirty="0"/>
          </a:p>
          <a:p>
            <a:r>
              <a:rPr lang="en-US" altLang="zh-CN" dirty="0"/>
              <a:t>.site-</a:t>
            </a:r>
            <a:r>
              <a:rPr lang="en-US" altLang="zh-CN" dirty="0" err="1"/>
              <a:t>search__field</a:t>
            </a:r>
            <a:r>
              <a:rPr lang="en-US" altLang="zh-CN" dirty="0"/>
              <a:t>--disabled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256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D280D50B-9E21-45B8-B512-886C0ADE925A}"/>
              </a:ext>
            </a:extLst>
          </p:cNvPr>
          <p:cNvSpPr/>
          <p:nvPr/>
        </p:nvSpPr>
        <p:spPr>
          <a:xfrm>
            <a:off x="0" y="30638"/>
            <a:ext cx="12192000" cy="52117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943AE1-FC49-474E-A78D-B4B7E03A4315}"/>
              </a:ext>
            </a:extLst>
          </p:cNvPr>
          <p:cNvSpPr txBox="1"/>
          <p:nvPr/>
        </p:nvSpPr>
        <p:spPr>
          <a:xfrm>
            <a:off x="539724" y="222091"/>
            <a:ext cx="10600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BEM</a:t>
            </a:r>
            <a:r>
              <a:rPr lang="zh-CN" altLang="zh-CN" dirty="0"/>
              <a:t>禁止使用子代选择器，</a:t>
            </a:r>
            <a:r>
              <a:rPr lang="en-US" altLang="zh-CN" dirty="0"/>
              <a:t>BEM</a:t>
            </a:r>
            <a:r>
              <a:rPr lang="zh-CN" altLang="zh-CN" dirty="0"/>
              <a:t>中修饰器的样式不依赖于任何结构关系，也就是说，元素的状态改变只会影响自身，不对其他元素进行影响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所以，</a:t>
            </a:r>
            <a:r>
              <a:rPr lang="en-US" altLang="zh-CN" dirty="0" smtClean="0"/>
              <a:t>BEM</a:t>
            </a:r>
            <a:r>
              <a:rPr lang="zh-CN" altLang="zh-CN" dirty="0" smtClean="0"/>
              <a:t>是</a:t>
            </a:r>
            <a:r>
              <a:rPr lang="zh-CN" altLang="zh-CN" dirty="0"/>
              <a:t>一个非常有用，强大，简单的命名约定，以至于让你的前端代码更容易阅读和理解，更容易协作，更容易控制，更加健壮和明确而且更加严密。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3" y="1874520"/>
            <a:ext cx="5527851" cy="4655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28" y="1912620"/>
            <a:ext cx="43894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1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47CA92-04AC-4247-A2F2-F9018823624A}"/>
              </a:ext>
            </a:extLst>
          </p:cNvPr>
          <p:cNvSpPr/>
          <p:nvPr/>
        </p:nvSpPr>
        <p:spPr>
          <a:xfrm>
            <a:off x="0" y="0"/>
            <a:ext cx="76771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A2C39AC-0FD3-4E94-A3EE-CC08801C25C4}"/>
              </a:ext>
            </a:extLst>
          </p:cNvPr>
          <p:cNvSpPr/>
          <p:nvPr/>
        </p:nvSpPr>
        <p:spPr>
          <a:xfrm>
            <a:off x="1236398" y="1130300"/>
            <a:ext cx="4147080" cy="3575050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3CB30-3D63-425A-AA8A-2493433AD465}"/>
              </a:ext>
            </a:extLst>
          </p:cNvPr>
          <p:cNvSpPr txBox="1"/>
          <p:nvPr/>
        </p:nvSpPr>
        <p:spPr>
          <a:xfrm>
            <a:off x="5903686" y="3657600"/>
            <a:ext cx="310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OOCSS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7CDFC-D0EE-46D9-ABCD-5D026A3B72D0}"/>
              </a:ext>
            </a:extLst>
          </p:cNvPr>
          <p:cNvCxnSpPr>
            <a:cxnSpLocks/>
          </p:cNvCxnSpPr>
          <p:nvPr/>
        </p:nvCxnSpPr>
        <p:spPr>
          <a:xfrm flipH="1">
            <a:off x="4951431" y="4180820"/>
            <a:ext cx="3641026" cy="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4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6E58A01-AD88-4FE8-AC48-4F3B26D34C1A}"/>
              </a:ext>
            </a:extLst>
          </p:cNvPr>
          <p:cNvSpPr/>
          <p:nvPr/>
        </p:nvSpPr>
        <p:spPr>
          <a:xfrm>
            <a:off x="-1143000" y="5638141"/>
            <a:ext cx="14020800" cy="1753259"/>
          </a:xfrm>
          <a:custGeom>
            <a:avLst/>
            <a:gdLst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75751 h 1785351"/>
              <a:gd name="connsiteX1" fmla="*/ 4343400 w 14020800"/>
              <a:gd name="connsiteY1" fmla="*/ 51801 h 1785351"/>
              <a:gd name="connsiteX2" fmla="*/ 6915150 w 14020800"/>
              <a:gd name="connsiteY2" fmla="*/ 489951 h 1785351"/>
              <a:gd name="connsiteX3" fmla="*/ 10515600 w 14020800"/>
              <a:gd name="connsiteY3" fmla="*/ 32751 h 1785351"/>
              <a:gd name="connsiteX4" fmla="*/ 14020800 w 14020800"/>
              <a:gd name="connsiteY4" fmla="*/ 585201 h 1785351"/>
              <a:gd name="connsiteX5" fmla="*/ 14001750 w 14020800"/>
              <a:gd name="connsiteY5" fmla="*/ 1785351 h 1785351"/>
              <a:gd name="connsiteX6" fmla="*/ 266700 w 14020800"/>
              <a:gd name="connsiteY6" fmla="*/ 1537701 h 1785351"/>
              <a:gd name="connsiteX7" fmla="*/ 0 w 14020800"/>
              <a:gd name="connsiteY7" fmla="*/ 1175751 h 1785351"/>
              <a:gd name="connsiteX0" fmla="*/ 0 w 14020800"/>
              <a:gd name="connsiteY0" fmla="*/ 1143806 h 1753406"/>
              <a:gd name="connsiteX1" fmla="*/ 4343400 w 14020800"/>
              <a:gd name="connsiteY1" fmla="*/ 19856 h 1753406"/>
              <a:gd name="connsiteX2" fmla="*/ 6915150 w 14020800"/>
              <a:gd name="connsiteY2" fmla="*/ 458006 h 1753406"/>
              <a:gd name="connsiteX3" fmla="*/ 10515600 w 14020800"/>
              <a:gd name="connsiteY3" fmla="*/ 806 h 1753406"/>
              <a:gd name="connsiteX4" fmla="*/ 14020800 w 14020800"/>
              <a:gd name="connsiteY4" fmla="*/ 553256 h 1753406"/>
              <a:gd name="connsiteX5" fmla="*/ 14001750 w 14020800"/>
              <a:gd name="connsiteY5" fmla="*/ 1753406 h 1753406"/>
              <a:gd name="connsiteX6" fmla="*/ 266700 w 14020800"/>
              <a:gd name="connsiteY6" fmla="*/ 1505756 h 1753406"/>
              <a:gd name="connsiteX7" fmla="*/ 0 w 14020800"/>
              <a:gd name="connsiteY7" fmla="*/ 1143806 h 1753406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20800" h="1753259">
                <a:moveTo>
                  <a:pt x="0" y="1143659"/>
                </a:moveTo>
                <a:cubicBezTo>
                  <a:pt x="679450" y="896009"/>
                  <a:pt x="3286125" y="659"/>
                  <a:pt x="4343400" y="19709"/>
                </a:cubicBezTo>
                <a:cubicBezTo>
                  <a:pt x="5400675" y="38759"/>
                  <a:pt x="6115050" y="534059"/>
                  <a:pt x="6915150" y="457859"/>
                </a:cubicBezTo>
                <a:cubicBezTo>
                  <a:pt x="7715250" y="381659"/>
                  <a:pt x="9505950" y="-18391"/>
                  <a:pt x="10515600" y="659"/>
                </a:cubicBezTo>
                <a:cubicBezTo>
                  <a:pt x="11525250" y="19709"/>
                  <a:pt x="13439775" y="261009"/>
                  <a:pt x="14020800" y="553109"/>
                </a:cubicBezTo>
                <a:lnTo>
                  <a:pt x="14001750" y="1753259"/>
                </a:lnTo>
                <a:lnTo>
                  <a:pt x="266700" y="1505609"/>
                </a:lnTo>
                <a:lnTo>
                  <a:pt x="0" y="1143659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042D-916F-444F-8141-5D3D507DA8BB}"/>
              </a:ext>
            </a:extLst>
          </p:cNvPr>
          <p:cNvSpPr txBox="1"/>
          <p:nvPr/>
        </p:nvSpPr>
        <p:spPr>
          <a:xfrm>
            <a:off x="395516" y="955153"/>
            <a:ext cx="10722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OOCSS</a:t>
            </a:r>
            <a:r>
              <a:rPr lang="zh-CN" altLang="zh-CN" dirty="0"/>
              <a:t>（</a:t>
            </a:r>
            <a:r>
              <a:rPr lang="en-US" altLang="zh-CN" dirty="0"/>
              <a:t>Object Oriented CSS</a:t>
            </a:r>
            <a:r>
              <a:rPr lang="zh-CN" altLang="zh-CN" dirty="0"/>
              <a:t>），是面向对象的</a:t>
            </a:r>
            <a:r>
              <a:rPr lang="en-US" altLang="zh-CN" dirty="0"/>
              <a:t>CSS</a:t>
            </a:r>
            <a:r>
              <a:rPr lang="zh-CN" altLang="zh-CN" dirty="0"/>
              <a:t>，是由</a:t>
            </a:r>
            <a:r>
              <a:rPr lang="en-US" altLang="zh-CN" dirty="0"/>
              <a:t>Nicole Sullivan</a:t>
            </a:r>
            <a:r>
              <a:rPr lang="zh-CN" altLang="zh-CN" dirty="0"/>
              <a:t>提出的</a:t>
            </a:r>
            <a:r>
              <a:rPr lang="en-US" altLang="zh-CN" dirty="0" err="1"/>
              <a:t>css</a:t>
            </a:r>
            <a:r>
              <a:rPr lang="zh-CN" altLang="zh-CN" dirty="0"/>
              <a:t>理论，旨在编写高可复用、低耦合和高扩展的</a:t>
            </a:r>
            <a:r>
              <a:rPr lang="en-US" altLang="zh-CN" dirty="0"/>
              <a:t>CSS</a:t>
            </a:r>
            <a:r>
              <a:rPr lang="zh-CN" altLang="zh-CN" dirty="0"/>
              <a:t>代码。其主要的两个原则是：</a:t>
            </a:r>
          </a:p>
          <a:p>
            <a:r>
              <a:rPr lang="en-US" altLang="zh-CN" dirty="0"/>
              <a:t>    Separate structure and skin</a:t>
            </a:r>
            <a:r>
              <a:rPr lang="zh-CN" altLang="zh-CN" dirty="0"/>
              <a:t>（分离结构和样式）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    Separate container and content</a:t>
            </a:r>
            <a:r>
              <a:rPr lang="zh-CN" altLang="zh-CN" dirty="0"/>
              <a:t>（分离容器和内容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FC7109-6A90-4D9F-896C-CB59708651FA}"/>
              </a:ext>
            </a:extLst>
          </p:cNvPr>
          <p:cNvSpPr txBox="1"/>
          <p:nvPr/>
        </p:nvSpPr>
        <p:spPr>
          <a:xfrm>
            <a:off x="310451" y="195215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OOCSS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16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OOCSS</a:t>
            </a:r>
            <a:r>
              <a:rPr lang="zh-CN" altLang="zh-CN" dirty="0"/>
              <a:t>风格的</a:t>
            </a:r>
            <a:r>
              <a:rPr lang="en-US" altLang="zh-CN" dirty="0" err="1"/>
              <a:t>css</a:t>
            </a:r>
            <a:r>
              <a:rPr lang="zh-CN" altLang="zh-CN" dirty="0"/>
              <a:t>可以描述为两点：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    1.</a:t>
            </a:r>
            <a:r>
              <a:rPr lang="zh-CN" altLang="zh-CN" dirty="0"/>
              <a:t>增加</a:t>
            </a:r>
            <a:r>
              <a:rPr lang="en-US" altLang="zh-CN" dirty="0"/>
              <a:t>class</a:t>
            </a:r>
            <a:r>
              <a:rPr lang="zh-CN" altLang="zh-CN" dirty="0"/>
              <a:t>，追求</a:t>
            </a:r>
            <a:r>
              <a:rPr lang="en-US" altLang="zh-CN" dirty="0"/>
              <a:t>class</a:t>
            </a:r>
            <a:r>
              <a:rPr lang="zh-CN" altLang="zh-CN" dirty="0"/>
              <a:t>的复用性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    2.</a:t>
            </a:r>
            <a:r>
              <a:rPr lang="zh-CN" altLang="zh-CN" dirty="0"/>
              <a:t>不使用继承选择符</a:t>
            </a:r>
            <a:endParaRPr lang="en-US" altLang="zh-CN" dirty="0"/>
          </a:p>
          <a:p>
            <a:endParaRPr lang="zh-CN" altLang="zh-CN" dirty="0"/>
          </a:p>
          <a:p>
            <a:r>
              <a:rPr lang="en-US" altLang="zh-CN" dirty="0"/>
              <a:t>OOCSS</a:t>
            </a:r>
            <a:r>
              <a:rPr lang="zh-CN" altLang="zh-CN" dirty="0"/>
              <a:t>追求元件的复用，其</a:t>
            </a:r>
            <a:r>
              <a:rPr lang="en-US" altLang="zh-CN" dirty="0"/>
              <a:t>class</a:t>
            </a:r>
            <a:r>
              <a:rPr lang="zh-CN" altLang="zh-CN" dirty="0"/>
              <a:t>命名比较抽象，一般不体现具体内容。</a:t>
            </a:r>
          </a:p>
        </p:txBody>
      </p:sp>
    </p:spTree>
    <p:extLst>
      <p:ext uri="{BB962C8B-B14F-4D97-AF65-F5344CB8AC3E}">
        <p14:creationId xmlns:p14="http://schemas.microsoft.com/office/powerpoint/2010/main" val="16825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>
            <a:extLst>
              <a:ext uri="{FF2B5EF4-FFF2-40B4-BE49-F238E27FC236}">
                <a16:creationId xmlns:a16="http://schemas.microsoft.com/office/drawing/2014/main" id="{F64D075C-A9D8-4E69-8D18-E58A22397EF5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2E2257-FC87-42EF-B172-BB90F53B6EA7}"/>
              </a:ext>
            </a:extLst>
          </p:cNvPr>
          <p:cNvSpPr txBox="1"/>
          <p:nvPr/>
        </p:nvSpPr>
        <p:spPr>
          <a:xfrm>
            <a:off x="273024" y="531951"/>
            <a:ext cx="412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631FEC-0238-4042-8704-49EBDD4E23F9}"/>
              </a:ext>
            </a:extLst>
          </p:cNvPr>
          <p:cNvSpPr txBox="1"/>
          <p:nvPr/>
        </p:nvSpPr>
        <p:spPr>
          <a:xfrm>
            <a:off x="4719682" y="2228671"/>
            <a:ext cx="73351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        </a:t>
            </a:r>
            <a:r>
              <a:rPr lang="zh-CN" altLang="zh-CN" sz="1600" dirty="0" smtClean="0"/>
              <a:t>上面</a:t>
            </a:r>
            <a:r>
              <a:rPr lang="zh-CN" altLang="zh-CN" sz="1600" dirty="0"/>
              <a:t>这段代码用</a:t>
            </a:r>
            <a:r>
              <a:rPr lang="en-US" altLang="zh-CN" sz="1600" dirty="0"/>
              <a:t>media</a:t>
            </a:r>
            <a:r>
              <a:rPr lang="zh-CN" altLang="zh-CN" sz="1600" dirty="0"/>
              <a:t>表示了这种图文排列的页面元素。如果把构成它的</a:t>
            </a:r>
            <a:r>
              <a:rPr lang="en-US" altLang="zh-CN" sz="1600" dirty="0"/>
              <a:t>html</a:t>
            </a:r>
            <a:r>
              <a:rPr lang="zh-CN" altLang="zh-CN" sz="1600" dirty="0"/>
              <a:t>、</a:t>
            </a:r>
            <a:r>
              <a:rPr lang="en-US" altLang="zh-CN" sz="1600" dirty="0" err="1" smtClean="0"/>
              <a:t>css</a:t>
            </a:r>
            <a:r>
              <a:rPr lang="zh-CN" altLang="zh-CN" sz="1600" dirty="0" smtClean="0"/>
              <a:t>看做</a:t>
            </a:r>
            <a:r>
              <a:rPr lang="zh-CN" altLang="zh-CN" sz="1600" dirty="0"/>
              <a:t>一个整体，那就相当于这是一个元件，或者说对象（</a:t>
            </a:r>
            <a:r>
              <a:rPr lang="en-US" altLang="zh-CN" sz="1600" dirty="0"/>
              <a:t>object</a:t>
            </a:r>
            <a:r>
              <a:rPr lang="zh-CN" altLang="zh-CN" sz="1600" dirty="0"/>
              <a:t>）。它可以在站点的任何地方被重用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zh-CN" sz="1600" dirty="0"/>
              <a:t>这样是如何体现</a:t>
            </a:r>
            <a:r>
              <a:rPr lang="en-US" altLang="zh-CN" sz="1600" dirty="0"/>
              <a:t>OOCSS</a:t>
            </a:r>
            <a:r>
              <a:rPr lang="zh-CN" altLang="zh-CN" sz="1600" dirty="0"/>
              <a:t>的两个原则的呢？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b="1" dirty="0"/>
              <a:t>Separate structure and skin</a:t>
            </a:r>
            <a:endParaRPr lang="zh-CN" altLang="zh-CN" sz="1600" dirty="0"/>
          </a:p>
          <a:p>
            <a:r>
              <a:rPr lang="zh-CN" altLang="zh-CN" sz="1600" dirty="0"/>
              <a:t>分离结构和样式是在于将一些视觉样式效果（例如</a:t>
            </a:r>
            <a:r>
              <a:rPr lang="en-US" altLang="zh-CN" sz="1600" dirty="0"/>
              <a:t>background</a:t>
            </a:r>
            <a:r>
              <a:rPr lang="zh-CN" altLang="zh-CN" sz="1600" dirty="0"/>
              <a:t>、</a:t>
            </a:r>
            <a:r>
              <a:rPr lang="en-US" altLang="zh-CN" sz="1600" dirty="0"/>
              <a:t>color</a:t>
            </a:r>
            <a:r>
              <a:rPr lang="zh-CN" altLang="zh-CN" sz="1600" dirty="0"/>
              <a:t>）作为单独的</a:t>
            </a:r>
            <a:r>
              <a:rPr lang="en-US" altLang="zh-CN" sz="1600" dirty="0"/>
              <a:t>“</a:t>
            </a:r>
            <a:r>
              <a:rPr lang="zh-CN" altLang="zh-CN" sz="1600" dirty="0"/>
              <a:t>样式</a:t>
            </a:r>
            <a:r>
              <a:rPr lang="en-US" altLang="zh-CN" sz="1600" dirty="0"/>
              <a:t>”</a:t>
            </a:r>
            <a:r>
              <a:rPr lang="zh-CN" altLang="zh-CN" sz="1600" dirty="0"/>
              <a:t>来应用。</a:t>
            </a:r>
            <a:r>
              <a:rPr lang="zh-CN" altLang="zh-CN" sz="1600" dirty="0" smtClean="0"/>
              <a:t>在例子</a:t>
            </a:r>
            <a:r>
              <a:rPr lang="zh-CN" altLang="zh-CN" sz="1600" dirty="0"/>
              <a:t>中的阴影效果，没有被直接写在</a:t>
            </a:r>
            <a:r>
              <a:rPr lang="en-US" altLang="zh-CN" sz="1600" dirty="0"/>
              <a:t>media</a:t>
            </a:r>
            <a:r>
              <a:rPr lang="zh-CN" altLang="zh-CN" sz="1600" dirty="0"/>
              <a:t>的样式规则内，而是被单独写在了一个名为</a:t>
            </a:r>
            <a:r>
              <a:rPr lang="en-US" altLang="zh-CN" sz="1600" dirty="0"/>
              <a:t>media-shadow</a:t>
            </a:r>
            <a:r>
              <a:rPr lang="zh-CN" altLang="zh-CN" sz="1600" dirty="0"/>
              <a:t>的</a:t>
            </a:r>
            <a:r>
              <a:rPr lang="en-US" altLang="zh-CN" sz="1600" dirty="0"/>
              <a:t>class</a:t>
            </a:r>
            <a:r>
              <a:rPr lang="zh-CN" altLang="zh-CN" sz="1600" dirty="0"/>
              <a:t>中。因此，它成为了可选择、可拆分的样式。如果不需要对应样式，什么也不要加，如果需要，加上对应的</a:t>
            </a:r>
            <a:r>
              <a:rPr lang="en-US" altLang="zh-CN" sz="1600" dirty="0"/>
              <a:t>class</a:t>
            </a:r>
            <a:r>
              <a:rPr lang="zh-CN" altLang="zh-CN" sz="1600" dirty="0"/>
              <a:t>，就是这样的思路。</a:t>
            </a:r>
            <a:r>
              <a:rPr lang="en-US" altLang="zh-CN" sz="1600" dirty="0"/>
              <a:t/>
            </a:r>
            <a:br>
              <a:rPr lang="en-US" altLang="zh-CN" sz="1600" dirty="0"/>
            </a:br>
            <a:r>
              <a:rPr lang="en-US" altLang="zh-CN" sz="1600" b="1" dirty="0"/>
              <a:t>Separate container and content</a:t>
            </a:r>
            <a:endParaRPr lang="zh-CN" altLang="zh-CN" sz="1600" dirty="0"/>
          </a:p>
          <a:p>
            <a:r>
              <a:rPr lang="zh-CN" altLang="zh-CN" sz="1600" dirty="0"/>
              <a:t>分离容器和内容要求使页面元素不依赖于其所处位置。在上面的例子中，</a:t>
            </a:r>
            <a:r>
              <a:rPr lang="en-US" altLang="zh-CN" sz="1600" dirty="0" err="1"/>
              <a:t>css</a:t>
            </a:r>
            <a:r>
              <a:rPr lang="zh-CN" altLang="zh-CN" sz="1600" dirty="0"/>
              <a:t>的选择符都很短，无继承选择符（例如</a:t>
            </a:r>
            <a:r>
              <a:rPr lang="en-US" altLang="zh-CN" sz="1600" dirty="0"/>
              <a:t>.header .media { }</a:t>
            </a:r>
            <a:r>
              <a:rPr lang="zh-CN" altLang="zh-CN" sz="1600" dirty="0"/>
              <a:t>），所以，这个图文排列的元件，可以在任何地方使用，且会有一致的外观。</a:t>
            </a:r>
          </a:p>
          <a:p>
            <a:r>
              <a:rPr lang="zh-CN" altLang="zh-CN" sz="1600" dirty="0"/>
              <a:t>如果需要在特定的地方让这个元件看起来不一样一些，继续为这个元件增加</a:t>
            </a:r>
            <a:r>
              <a:rPr lang="en-US" altLang="zh-CN" sz="1600" dirty="0"/>
              <a:t>class</a:t>
            </a:r>
            <a:r>
              <a:rPr lang="zh-CN" altLang="zh-CN" sz="1600" dirty="0"/>
              <a:t>，将</a:t>
            </a:r>
            <a:r>
              <a:rPr lang="en-US" altLang="zh-CN" sz="1600" dirty="0"/>
              <a:t>“</a:t>
            </a:r>
            <a:r>
              <a:rPr lang="zh-CN" altLang="zh-CN" sz="1600" dirty="0"/>
              <a:t>不一样的部分</a:t>
            </a:r>
            <a:r>
              <a:rPr lang="en-US" altLang="zh-CN" sz="1600" dirty="0"/>
              <a:t>”</a:t>
            </a:r>
            <a:r>
              <a:rPr lang="zh-CN" altLang="zh-CN" sz="1600" dirty="0"/>
              <a:t>作为可配置的选项。元件的外观仍不依赖其所处位置。</a:t>
            </a:r>
          </a:p>
          <a:p>
            <a:endParaRPr lang="zh-CN" altLang="zh-CN" sz="16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EA3A42-C6F6-4515-A550-A7E045F03342}"/>
              </a:ext>
            </a:extLst>
          </p:cNvPr>
          <p:cNvCxnSpPr/>
          <p:nvPr/>
        </p:nvCxnSpPr>
        <p:spPr>
          <a:xfrm>
            <a:off x="403225" y="386032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171"/>
            <a:ext cx="1212215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9124"/>
            <a:ext cx="4719682" cy="457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4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47CA92-04AC-4247-A2F2-F9018823624A}"/>
              </a:ext>
            </a:extLst>
          </p:cNvPr>
          <p:cNvSpPr/>
          <p:nvPr/>
        </p:nvSpPr>
        <p:spPr>
          <a:xfrm>
            <a:off x="0" y="0"/>
            <a:ext cx="12192000" cy="342899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A2C39AC-0FD3-4E94-A3EE-CC08801C25C4}"/>
              </a:ext>
            </a:extLst>
          </p:cNvPr>
          <p:cNvSpPr/>
          <p:nvPr/>
        </p:nvSpPr>
        <p:spPr>
          <a:xfrm>
            <a:off x="1236398" y="1130300"/>
            <a:ext cx="4147080" cy="3575050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F5AAD-F739-4044-9CA1-48F8211F9C49}"/>
              </a:ext>
            </a:extLst>
          </p:cNvPr>
          <p:cNvSpPr txBox="1"/>
          <p:nvPr/>
        </p:nvSpPr>
        <p:spPr>
          <a:xfrm>
            <a:off x="3021278" y="1550640"/>
            <a:ext cx="30747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</a:rPr>
              <a:t>0</a:t>
            </a:r>
            <a:r>
              <a:rPr lang="en-US" altLang="zh-CN" sz="19900" dirty="0">
                <a:solidFill>
                  <a:srgbClr val="1D273B"/>
                </a:solidFill>
              </a:rPr>
              <a:t>3</a:t>
            </a:r>
            <a:endParaRPr lang="zh-CN" altLang="en-US" sz="19900" dirty="0">
              <a:solidFill>
                <a:srgbClr val="1D273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3CB30-3D63-425A-AA8A-2493433AD465}"/>
              </a:ext>
            </a:extLst>
          </p:cNvPr>
          <p:cNvSpPr txBox="1"/>
          <p:nvPr/>
        </p:nvSpPr>
        <p:spPr>
          <a:xfrm>
            <a:off x="5903686" y="3657600"/>
            <a:ext cx="310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常用的布局方式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7CDFC-D0EE-46D9-ABCD-5D026A3B72D0}"/>
              </a:ext>
            </a:extLst>
          </p:cNvPr>
          <p:cNvCxnSpPr>
            <a:cxnSpLocks/>
          </p:cNvCxnSpPr>
          <p:nvPr/>
        </p:nvCxnSpPr>
        <p:spPr>
          <a:xfrm flipH="1">
            <a:off x="4951431" y="4180820"/>
            <a:ext cx="3641026" cy="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1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866BC8-B1AE-4F5A-A95D-322B074AAB7A}"/>
              </a:ext>
            </a:extLst>
          </p:cNvPr>
          <p:cNvGrpSpPr/>
          <p:nvPr/>
        </p:nvGrpSpPr>
        <p:grpSpPr>
          <a:xfrm>
            <a:off x="4487857" y="3102817"/>
            <a:ext cx="3216287" cy="652367"/>
            <a:chOff x="4487856" y="3167390"/>
            <a:chExt cx="3216287" cy="6523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9CB8A0-7D61-49AF-982C-2FF78411E0AB}"/>
                </a:ext>
              </a:extLst>
            </p:cNvPr>
            <p:cNvSpPr txBox="1"/>
            <p:nvPr/>
          </p:nvSpPr>
          <p:spPr>
            <a:xfrm>
              <a:off x="4487856" y="316739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两列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布局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D96C54-3668-467C-B92E-1AFF3ADB765F}"/>
                </a:ext>
              </a:extLst>
            </p:cNvPr>
            <p:cNvCxnSpPr/>
            <p:nvPr/>
          </p:nvCxnSpPr>
          <p:spPr>
            <a:xfrm>
              <a:off x="5956527" y="3819757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7397A8-EAFF-4F22-AE40-5FDA572E3B12}"/>
              </a:ext>
            </a:extLst>
          </p:cNvPr>
          <p:cNvCxnSpPr/>
          <p:nvPr/>
        </p:nvCxnSpPr>
        <p:spPr>
          <a:xfrm flipH="1">
            <a:off x="3771900" y="4663095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7A4750-397E-4A14-9CF0-4F4EE222239E}"/>
              </a:ext>
            </a:extLst>
          </p:cNvPr>
          <p:cNvCxnSpPr>
            <a:cxnSpLocks/>
          </p:cNvCxnSpPr>
          <p:nvPr/>
        </p:nvCxnSpPr>
        <p:spPr>
          <a:xfrm flipH="1">
            <a:off x="4174719" y="4379513"/>
            <a:ext cx="1030804" cy="93097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1C83915-6F58-427E-BDF7-8C6E8D13A518}"/>
              </a:ext>
            </a:extLst>
          </p:cNvPr>
          <p:cNvSpPr txBox="1"/>
          <p:nvPr/>
        </p:nvSpPr>
        <p:spPr>
          <a:xfrm>
            <a:off x="584564" y="835868"/>
            <a:ext cx="2829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父元素设置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display:flex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，子元素</a:t>
            </a:r>
            <a:r>
              <a:rPr lang="en-US" altLang="zh-CN" dirty="0"/>
              <a:t>flex: 1; </a:t>
            </a:r>
            <a:r>
              <a:rPr lang="zh-CN" altLang="en-US" dirty="0" smtClean="0"/>
              <a:t>将均分</a:t>
            </a:r>
            <a:r>
              <a:rPr lang="zh-CN" altLang="en-US" dirty="0"/>
              <a:t>了父元素剩余</a:t>
            </a:r>
            <a:r>
              <a:rPr lang="zh-CN" altLang="en-US" dirty="0" smtClean="0"/>
              <a:t>空间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/>
              <a:t>：功能强大；简单方便；容易理解</a:t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</a:t>
            </a:r>
            <a:r>
              <a:rPr lang="en-US" altLang="zh-CN" dirty="0"/>
              <a:t>PC</a:t>
            </a:r>
            <a:r>
              <a:rPr lang="zh-CN" altLang="en-US" dirty="0"/>
              <a:t>端兼容性不好，移动端（</a:t>
            </a:r>
            <a:r>
              <a:rPr lang="en-US" altLang="zh-CN" dirty="0"/>
              <a:t>Android4.0+</a:t>
            </a:r>
            <a:r>
              <a:rPr lang="zh-CN" altLang="en-US" dirty="0"/>
              <a:t>）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375164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584564" y="4252188"/>
            <a:ext cx="282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display:grid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将父元素变为网格，</a:t>
            </a:r>
            <a:r>
              <a:rPr lang="en-US" altLang="zh-CN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grid-template-columns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实现两列布局</a:t>
            </a:r>
            <a:endParaRPr lang="en-US" altLang="zh-CN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 smtClean="0"/>
              <a:t>：实现简单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791484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FB4596-DEE7-42CE-9392-282DF199E68D}"/>
              </a:ext>
            </a:extLst>
          </p:cNvPr>
          <p:cNvSpPr txBox="1"/>
          <p:nvPr/>
        </p:nvSpPr>
        <p:spPr>
          <a:xfrm>
            <a:off x="8778078" y="517596"/>
            <a:ext cx="2829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float</a:t>
            </a:r>
            <a:r>
              <a:rPr lang="zh-CN" altLang="en-US" dirty="0" smtClean="0"/>
              <a:t>让第一列脱离</a:t>
            </a:r>
            <a:r>
              <a:rPr lang="zh-CN" altLang="en-US" dirty="0"/>
              <a:t>标准流变为浮动</a:t>
            </a:r>
            <a:r>
              <a:rPr lang="zh-CN" altLang="en-US" dirty="0" smtClean="0"/>
              <a:t>流</a:t>
            </a:r>
            <a:r>
              <a:rPr lang="en-US" altLang="zh-CN" dirty="0" smtClean="0"/>
              <a:t>,margin</a:t>
            </a:r>
            <a:r>
              <a:rPr lang="zh-CN" altLang="en-US" dirty="0" smtClean="0"/>
              <a:t>调整第二列的外边距</a:t>
            </a:r>
            <a:endParaRPr lang="en-US" altLang="zh-CN" dirty="0" smtClean="0"/>
          </a:p>
          <a:p>
            <a:r>
              <a:rPr lang="zh-CN" altLang="en-US" b="1" dirty="0"/>
              <a:t>优点</a:t>
            </a:r>
            <a:r>
              <a:rPr lang="zh-CN" altLang="en-US" dirty="0" smtClean="0"/>
              <a:t>：</a:t>
            </a:r>
            <a:r>
              <a:rPr lang="zh-CN" altLang="en-US" dirty="0"/>
              <a:t>简单，</a:t>
            </a:r>
            <a:r>
              <a:rPr lang="zh-CN" altLang="en-US" dirty="0" smtClean="0"/>
              <a:t>兼容性比较</a:t>
            </a:r>
            <a:r>
              <a:rPr lang="zh-CN" altLang="en-US" dirty="0"/>
              <a:t>好</a:t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 smtClean="0"/>
              <a:t>：</a:t>
            </a:r>
            <a:r>
              <a:rPr lang="zh-CN" altLang="en-US" dirty="0"/>
              <a:t>浮动元素是脱离文档流，要做清除浮动，这个处理不好的话，会带来很多问题，比如高度塌陷等。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56892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float+margin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C98988-CDEB-469B-9D6A-DDEBF4093F95}"/>
              </a:ext>
            </a:extLst>
          </p:cNvPr>
          <p:cNvSpPr txBox="1"/>
          <p:nvPr/>
        </p:nvSpPr>
        <p:spPr>
          <a:xfrm>
            <a:off x="8778078" y="3755184"/>
            <a:ext cx="2829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设置该属性后元素将脱离文档流，第二列</a:t>
            </a:r>
            <a:r>
              <a:rPr lang="en-US" altLang="zh-CN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margin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调整外边距</a:t>
            </a:r>
            <a:endParaRPr lang="en-US" altLang="zh-CN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 smtClean="0"/>
              <a:t>：简单</a:t>
            </a:r>
            <a:r>
              <a:rPr lang="zh-CN" altLang="en-US" dirty="0"/>
              <a:t>方便</a:t>
            </a:r>
            <a:r>
              <a:rPr lang="zh-CN" altLang="en-US" dirty="0" smtClean="0"/>
              <a:t>；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 smtClean="0"/>
              <a:t>：</a:t>
            </a:r>
            <a:r>
              <a:rPr lang="zh-CN" altLang="en-US" dirty="0"/>
              <a:t>脱离文档</a:t>
            </a:r>
            <a:r>
              <a:rPr lang="zh-CN" altLang="en-US" dirty="0" smtClean="0"/>
              <a:t>流，所有</a:t>
            </a:r>
            <a:r>
              <a:rPr lang="zh-CN" altLang="en-US" dirty="0"/>
              <a:t>子元素也会脱离文档流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778078" y="329448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postion:absolute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621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D96C54-3668-467C-B92E-1AFF3ADB765F}"/>
              </a:ext>
            </a:extLst>
          </p:cNvPr>
          <p:cNvCxnSpPr/>
          <p:nvPr/>
        </p:nvCxnSpPr>
        <p:spPr>
          <a:xfrm>
            <a:off x="5956528" y="3755184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7397A8-EAFF-4F22-AE40-5FDA572E3B12}"/>
              </a:ext>
            </a:extLst>
          </p:cNvPr>
          <p:cNvCxnSpPr/>
          <p:nvPr/>
        </p:nvCxnSpPr>
        <p:spPr>
          <a:xfrm flipH="1">
            <a:off x="3771900" y="4663095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7A4750-397E-4A14-9CF0-4F4EE222239E}"/>
              </a:ext>
            </a:extLst>
          </p:cNvPr>
          <p:cNvCxnSpPr>
            <a:cxnSpLocks/>
          </p:cNvCxnSpPr>
          <p:nvPr/>
        </p:nvCxnSpPr>
        <p:spPr>
          <a:xfrm flipH="1">
            <a:off x="4174719" y="4379513"/>
            <a:ext cx="1030804" cy="93097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44" y="536384"/>
            <a:ext cx="3978275" cy="263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99" y="3900876"/>
            <a:ext cx="3687763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04" y="770984"/>
            <a:ext cx="2603796" cy="24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315" y="4162090"/>
            <a:ext cx="4465637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648732" y="3445719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56892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float+margin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7494709" y="359928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postion:absolute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120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866BC8-B1AE-4F5A-A95D-322B074AAB7A}"/>
              </a:ext>
            </a:extLst>
          </p:cNvPr>
          <p:cNvGrpSpPr/>
          <p:nvPr/>
        </p:nvGrpSpPr>
        <p:grpSpPr>
          <a:xfrm>
            <a:off x="4487857" y="3102817"/>
            <a:ext cx="3216287" cy="652367"/>
            <a:chOff x="4487856" y="3167390"/>
            <a:chExt cx="3216287" cy="6523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9CB8A0-7D61-49AF-982C-2FF78411E0AB}"/>
                </a:ext>
              </a:extLst>
            </p:cNvPr>
            <p:cNvSpPr txBox="1"/>
            <p:nvPr/>
          </p:nvSpPr>
          <p:spPr>
            <a:xfrm>
              <a:off x="4487856" y="316739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三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列布局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D96C54-3668-467C-B92E-1AFF3ADB765F}"/>
                </a:ext>
              </a:extLst>
            </p:cNvPr>
            <p:cNvCxnSpPr/>
            <p:nvPr/>
          </p:nvCxnSpPr>
          <p:spPr>
            <a:xfrm>
              <a:off x="5956527" y="3819757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7397A8-EAFF-4F22-AE40-5FDA572E3B12}"/>
              </a:ext>
            </a:extLst>
          </p:cNvPr>
          <p:cNvCxnSpPr/>
          <p:nvPr/>
        </p:nvCxnSpPr>
        <p:spPr>
          <a:xfrm flipH="1">
            <a:off x="3771900" y="4663095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7A4750-397E-4A14-9CF0-4F4EE222239E}"/>
              </a:ext>
            </a:extLst>
          </p:cNvPr>
          <p:cNvCxnSpPr>
            <a:cxnSpLocks/>
          </p:cNvCxnSpPr>
          <p:nvPr/>
        </p:nvCxnSpPr>
        <p:spPr>
          <a:xfrm flipH="1">
            <a:off x="4174719" y="4379513"/>
            <a:ext cx="1030804" cy="93097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1C83915-6F58-427E-BDF7-8C6E8D13A518}"/>
              </a:ext>
            </a:extLst>
          </p:cNvPr>
          <p:cNvSpPr txBox="1"/>
          <p:nvPr/>
        </p:nvSpPr>
        <p:spPr>
          <a:xfrm>
            <a:off x="584564" y="616068"/>
            <a:ext cx="2829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父元素设置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display:flex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，左中定宽，右侧</a:t>
            </a:r>
            <a:r>
              <a:rPr lang="en-US" altLang="zh-CN" dirty="0" smtClean="0"/>
              <a:t>flex</a:t>
            </a:r>
            <a:r>
              <a:rPr lang="en-US" altLang="zh-CN" dirty="0"/>
              <a:t>: 1; </a:t>
            </a:r>
            <a:r>
              <a:rPr lang="zh-CN" altLang="en-US" dirty="0" smtClean="0"/>
              <a:t>将均分</a:t>
            </a:r>
            <a:r>
              <a:rPr lang="zh-CN" altLang="en-US" dirty="0"/>
              <a:t>了父元素剩余</a:t>
            </a:r>
            <a:r>
              <a:rPr lang="zh-CN" altLang="en-US" dirty="0" smtClean="0"/>
              <a:t>空间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/>
              <a:t>：功能强大；简单方便；容易理解</a:t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</a:t>
            </a:r>
            <a:r>
              <a:rPr lang="en-US" altLang="zh-CN" dirty="0"/>
              <a:t>PC</a:t>
            </a:r>
            <a:r>
              <a:rPr lang="zh-CN" altLang="en-US" dirty="0"/>
              <a:t>端兼容性不好，移动端（</a:t>
            </a:r>
            <a:r>
              <a:rPr lang="en-US" altLang="zh-CN" dirty="0"/>
              <a:t>Android4.0+</a:t>
            </a:r>
            <a:r>
              <a:rPr lang="zh-CN" altLang="en-US" dirty="0"/>
              <a:t>）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155364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584564" y="3951465"/>
            <a:ext cx="282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display:grid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将父元素变为网格，</a:t>
            </a:r>
            <a:r>
              <a:rPr lang="en-US" altLang="zh-CN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grid-template-columns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实现三列布局</a:t>
            </a:r>
            <a:endParaRPr lang="en-US" altLang="zh-CN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/>
              <a:t>：实现</a:t>
            </a:r>
            <a:r>
              <a:rPr lang="zh-CN" altLang="en-US" dirty="0" smtClean="0"/>
              <a:t>简单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543513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FB4596-DEE7-42CE-9392-282DF199E68D}"/>
              </a:ext>
            </a:extLst>
          </p:cNvPr>
          <p:cNvSpPr txBox="1"/>
          <p:nvPr/>
        </p:nvSpPr>
        <p:spPr>
          <a:xfrm>
            <a:off x="8778078" y="545732"/>
            <a:ext cx="2829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左中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让第一</a:t>
            </a:r>
            <a:r>
              <a:rPr lang="en-US" altLang="zh-CN" dirty="0" smtClean="0"/>
              <a:t>/</a:t>
            </a:r>
            <a:r>
              <a:rPr lang="zh-CN" altLang="en-US" dirty="0" smtClean="0"/>
              <a:t>二列脱离</a:t>
            </a:r>
            <a:r>
              <a:rPr lang="zh-CN" altLang="en-US" dirty="0"/>
              <a:t>标准流变为浮动</a:t>
            </a:r>
            <a:r>
              <a:rPr lang="zh-CN" altLang="en-US" dirty="0" smtClean="0"/>
              <a:t>流</a:t>
            </a:r>
            <a:r>
              <a:rPr lang="en-US" altLang="zh-CN" dirty="0" smtClean="0"/>
              <a:t>,</a:t>
            </a:r>
            <a:r>
              <a:rPr lang="zh-CN" altLang="en-US" dirty="0" smtClean="0"/>
              <a:t>第三列</a:t>
            </a:r>
            <a:r>
              <a:rPr lang="en-US" altLang="zh-CN" dirty="0" smtClean="0"/>
              <a:t>margin</a:t>
            </a:r>
            <a:r>
              <a:rPr lang="zh-CN" altLang="en-US" dirty="0" smtClean="0"/>
              <a:t>调整外边距</a:t>
            </a:r>
            <a:endParaRPr lang="en-US" altLang="zh-CN" dirty="0" smtClean="0"/>
          </a:p>
          <a:p>
            <a:r>
              <a:rPr lang="zh-CN" altLang="en-US" b="1" dirty="0"/>
              <a:t>优点</a:t>
            </a:r>
            <a:r>
              <a:rPr lang="zh-CN" altLang="en-US" dirty="0"/>
              <a:t>：简单，兼容性比较好</a:t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：浮动元素是脱离文档流，要做清除浮动，这个处理不好的话，会带来很多问题，比如高度塌陷等。</a:t>
            </a: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76236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float+margin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C98988-CDEB-469B-9D6A-DDEBF4093F95}"/>
              </a:ext>
            </a:extLst>
          </p:cNvPr>
          <p:cNvSpPr txBox="1"/>
          <p:nvPr/>
        </p:nvSpPr>
        <p:spPr>
          <a:xfrm>
            <a:off x="8778078" y="3819585"/>
            <a:ext cx="282935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display:table</a:t>
            </a:r>
            <a:r>
              <a:rPr lang="en-US" altLang="zh-CN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列分别设置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display:table-cell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</a:t>
            </a:r>
            <a:endParaRPr lang="en-US" altLang="zh-CN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/>
              <a:t>优点</a:t>
            </a:r>
            <a:r>
              <a:rPr lang="zh-CN" altLang="en-US" dirty="0" smtClean="0"/>
              <a:t>：兼容性好，实现简单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 smtClean="0"/>
              <a:t>：代码量较大</a:t>
            </a:r>
            <a:endParaRPr lang="en-US" altLang="zh-CN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778078" y="3358881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4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7397A8-EAFF-4F22-AE40-5FDA572E3B12}"/>
              </a:ext>
            </a:extLst>
          </p:cNvPr>
          <p:cNvCxnSpPr/>
          <p:nvPr/>
        </p:nvCxnSpPr>
        <p:spPr>
          <a:xfrm flipH="1">
            <a:off x="3771900" y="4663095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7A4750-397E-4A14-9CF0-4F4EE222239E}"/>
              </a:ext>
            </a:extLst>
          </p:cNvPr>
          <p:cNvCxnSpPr>
            <a:cxnSpLocks/>
          </p:cNvCxnSpPr>
          <p:nvPr/>
        </p:nvCxnSpPr>
        <p:spPr>
          <a:xfrm flipH="1">
            <a:off x="4174719" y="4379513"/>
            <a:ext cx="1030804" cy="930970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155364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543513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grid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7826534" y="-21569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float+margin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6289465" y="3543514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0" y="536941"/>
            <a:ext cx="4131562" cy="305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4" y="4004218"/>
            <a:ext cx="3754825" cy="26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94" y="3590641"/>
            <a:ext cx="3318363" cy="323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937" y="397042"/>
            <a:ext cx="5955271" cy="3031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62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CE88A76-BA3E-451E-B591-2C37A6947532}"/>
              </a:ext>
            </a:extLst>
          </p:cNvPr>
          <p:cNvSpPr/>
          <p:nvPr/>
        </p:nvSpPr>
        <p:spPr>
          <a:xfrm>
            <a:off x="669925" y="1790700"/>
            <a:ext cx="2076450" cy="207645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1D273B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1E61B1-EC4F-4982-AA39-4440541FE7BE}"/>
              </a:ext>
            </a:extLst>
          </p:cNvPr>
          <p:cNvSpPr txBox="1"/>
          <p:nvPr/>
        </p:nvSpPr>
        <p:spPr>
          <a:xfrm>
            <a:off x="2173298" y="2097671"/>
            <a:ext cx="114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61C2B2A6-3713-4B1E-9382-CC9BED10DD9A}"/>
              </a:ext>
            </a:extLst>
          </p:cNvPr>
          <p:cNvCxnSpPr/>
          <p:nvPr/>
        </p:nvCxnSpPr>
        <p:spPr>
          <a:xfrm>
            <a:off x="3040506" y="2843439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B0439DE-A003-4E35-9653-8F30134DA857}"/>
              </a:ext>
            </a:extLst>
          </p:cNvPr>
          <p:cNvSpPr txBox="1"/>
          <p:nvPr/>
        </p:nvSpPr>
        <p:spPr>
          <a:xfrm>
            <a:off x="6894286" y="1582057"/>
            <a:ext cx="21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语义化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AEC12F-37BD-4354-9CBF-24D73DD18D66}"/>
              </a:ext>
            </a:extLst>
          </p:cNvPr>
          <p:cNvSpPr txBox="1"/>
          <p:nvPr/>
        </p:nvSpPr>
        <p:spPr>
          <a:xfrm>
            <a:off x="6894286" y="2828925"/>
            <a:ext cx="21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BEMCSS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OOCSS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6D2E1B9-38EF-48B9-BB4E-73EAD3A393B1}"/>
              </a:ext>
            </a:extLst>
          </p:cNvPr>
          <p:cNvSpPr txBox="1"/>
          <p:nvPr/>
        </p:nvSpPr>
        <p:spPr>
          <a:xfrm>
            <a:off x="6894286" y="4075793"/>
            <a:ext cx="21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常用的布局方式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79EFD4-BBB8-42E8-82A9-A47FC77B4A1A}"/>
              </a:ext>
            </a:extLst>
          </p:cNvPr>
          <p:cNvSpPr txBox="1"/>
          <p:nvPr/>
        </p:nvSpPr>
        <p:spPr>
          <a:xfrm>
            <a:off x="6894285" y="5322661"/>
            <a:ext cx="308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常规的移动端适配方案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57A204-CF45-467D-866B-4FF203DE8A40}"/>
              </a:ext>
            </a:extLst>
          </p:cNvPr>
          <p:cNvSpPr/>
          <p:nvPr/>
        </p:nvSpPr>
        <p:spPr>
          <a:xfrm>
            <a:off x="6153150" y="1461923"/>
            <a:ext cx="6096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1D273B"/>
                </a:solidFill>
              </a:rPr>
              <a:t>01</a:t>
            </a:r>
            <a:endParaRPr lang="zh-CN" altLang="en-US" dirty="0">
              <a:solidFill>
                <a:srgbClr val="1D273B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A5189C-1C09-455C-ADF1-5B0CD86B492D}"/>
              </a:ext>
            </a:extLst>
          </p:cNvPr>
          <p:cNvSpPr/>
          <p:nvPr/>
        </p:nvSpPr>
        <p:spPr>
          <a:xfrm>
            <a:off x="6153150" y="2708791"/>
            <a:ext cx="6096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1D273B"/>
                </a:solidFill>
              </a:rPr>
              <a:t>02</a:t>
            </a:r>
            <a:endParaRPr lang="zh-CN" altLang="en-US" dirty="0">
              <a:solidFill>
                <a:srgbClr val="1D273B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DF9C13-75DB-460A-AE23-B2F3B99A4A52}"/>
              </a:ext>
            </a:extLst>
          </p:cNvPr>
          <p:cNvSpPr/>
          <p:nvPr/>
        </p:nvSpPr>
        <p:spPr>
          <a:xfrm>
            <a:off x="6153150" y="3955659"/>
            <a:ext cx="6096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1D273B"/>
                </a:solidFill>
              </a:rPr>
              <a:t>03</a:t>
            </a:r>
            <a:endParaRPr lang="zh-CN" altLang="en-US" dirty="0">
              <a:solidFill>
                <a:srgbClr val="1D273B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10AA18-2F17-46EE-8833-1ABE99CDF53E}"/>
              </a:ext>
            </a:extLst>
          </p:cNvPr>
          <p:cNvSpPr/>
          <p:nvPr/>
        </p:nvSpPr>
        <p:spPr>
          <a:xfrm>
            <a:off x="6153150" y="5202527"/>
            <a:ext cx="609600" cy="6096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rgbClr val="1D273B"/>
                </a:solidFill>
              </a:rPr>
              <a:t>04</a:t>
            </a:r>
            <a:endParaRPr lang="zh-CN" altLang="en-US" dirty="0">
              <a:solidFill>
                <a:srgbClr val="1D27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72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866BC8-B1AE-4F5A-A95D-322B074AAB7A}"/>
              </a:ext>
            </a:extLst>
          </p:cNvPr>
          <p:cNvGrpSpPr/>
          <p:nvPr/>
        </p:nvGrpSpPr>
        <p:grpSpPr>
          <a:xfrm>
            <a:off x="4487857" y="3102817"/>
            <a:ext cx="3216287" cy="652367"/>
            <a:chOff x="4487856" y="3167390"/>
            <a:chExt cx="3216287" cy="6523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9CB8A0-7D61-49AF-982C-2FF78411E0AB}"/>
                </a:ext>
              </a:extLst>
            </p:cNvPr>
            <p:cNvSpPr txBox="1"/>
            <p:nvPr/>
          </p:nvSpPr>
          <p:spPr>
            <a:xfrm>
              <a:off x="4487856" y="316739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垂直</a:t>
              </a:r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居中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D96C54-3668-467C-B92E-1AFF3ADB765F}"/>
                </a:ext>
              </a:extLst>
            </p:cNvPr>
            <p:cNvCxnSpPr/>
            <p:nvPr/>
          </p:nvCxnSpPr>
          <p:spPr>
            <a:xfrm>
              <a:off x="5956527" y="3819757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1C83915-6F58-427E-BDF7-8C6E8D13A518}"/>
              </a:ext>
            </a:extLst>
          </p:cNvPr>
          <p:cNvSpPr txBox="1"/>
          <p:nvPr/>
        </p:nvSpPr>
        <p:spPr>
          <a:xfrm>
            <a:off x="584564" y="902664"/>
            <a:ext cx="2829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父元素设置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display:flex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dirty="0"/>
              <a:t>align-items: </a:t>
            </a:r>
            <a:r>
              <a:rPr lang="en-US" altLang="zh-CN" dirty="0" smtClean="0"/>
              <a:t>center;</a:t>
            </a:r>
            <a:r>
              <a:rPr lang="zh-CN" altLang="en-US" dirty="0" smtClean="0"/>
              <a:t>子元素交叉轴对齐实现垂直居中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优点</a:t>
            </a:r>
            <a:r>
              <a:rPr lang="zh-CN" altLang="en-US" dirty="0"/>
              <a:t>：实现</a:t>
            </a:r>
            <a:r>
              <a:rPr lang="zh-CN" altLang="en-US" dirty="0" smtClean="0"/>
              <a:t>简单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缺点</a:t>
            </a:r>
            <a:r>
              <a:rPr lang="en-US" altLang="zh-CN" dirty="0"/>
              <a:t>:</a:t>
            </a:r>
            <a:r>
              <a:rPr lang="zh-CN" altLang="en-US" dirty="0"/>
              <a:t>兼容性存在问题</a:t>
            </a:r>
            <a:r>
              <a:rPr lang="en-US" altLang="zh-CN" dirty="0"/>
              <a:t>(ie9</a:t>
            </a:r>
            <a:r>
              <a:rPr lang="zh-CN" altLang="en-US" dirty="0"/>
              <a:t>以下</a:t>
            </a:r>
            <a:r>
              <a:rPr lang="en-US" altLang="zh-CN" dirty="0"/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44196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584564" y="4021831"/>
            <a:ext cx="2829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把要垂直居中的元素相对于父元素绝对定位，</a:t>
            </a:r>
            <a:r>
              <a:rPr lang="en-US" altLang="zh-CN" dirty="0"/>
              <a:t>top</a:t>
            </a:r>
            <a:r>
              <a:rPr lang="zh-CN" altLang="en-US" dirty="0"/>
              <a:t>和</a:t>
            </a:r>
            <a:r>
              <a:rPr lang="en-US" altLang="zh-CN" dirty="0"/>
              <a:t>bottom</a:t>
            </a:r>
            <a:r>
              <a:rPr lang="zh-CN" altLang="en-US" dirty="0"/>
              <a:t>设为相等的值</a:t>
            </a:r>
            <a:r>
              <a:rPr lang="zh-CN" altLang="en-US" dirty="0" smtClean="0"/>
              <a:t>，再</a:t>
            </a:r>
            <a:r>
              <a:rPr lang="zh-CN" altLang="en-US" dirty="0"/>
              <a:t>将要居中元素的</a:t>
            </a:r>
            <a:r>
              <a:rPr lang="en-US" altLang="zh-CN" dirty="0"/>
              <a:t>margin</a:t>
            </a:r>
            <a:r>
              <a:rPr lang="zh-CN" altLang="en-US" dirty="0"/>
              <a:t>设为</a:t>
            </a:r>
            <a:r>
              <a:rPr lang="en-US" altLang="zh-CN" dirty="0"/>
              <a:t>auto</a:t>
            </a:r>
            <a:r>
              <a:rPr lang="zh-CN" altLang="en-US" dirty="0"/>
              <a:t>，这样便可以实现垂直居中了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561127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</a:t>
            </a: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margin:auto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FB4596-DEE7-42CE-9392-282DF199E68D}"/>
              </a:ext>
            </a:extLst>
          </p:cNvPr>
          <p:cNvSpPr txBox="1"/>
          <p:nvPr/>
        </p:nvSpPr>
        <p:spPr>
          <a:xfrm>
            <a:off x="8778078" y="902664"/>
            <a:ext cx="28293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父</a:t>
            </a:r>
            <a:r>
              <a:rPr lang="zh-CN" altLang="en-US" dirty="0"/>
              <a:t>元素设置相等的上下内边距，子元素自然是垂直居中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r>
              <a:rPr lang="zh-CN" altLang="en-US" b="1" dirty="0"/>
              <a:t>优点</a:t>
            </a:r>
            <a:r>
              <a:rPr lang="zh-CN" altLang="en-US" dirty="0"/>
              <a:t>：实现</a:t>
            </a:r>
            <a:r>
              <a:rPr lang="zh-CN" altLang="en-US" dirty="0" smtClean="0"/>
              <a:t>简单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 smtClean="0"/>
              <a:t>缺点</a:t>
            </a:r>
            <a:r>
              <a:rPr lang="zh-CN" altLang="en-US" dirty="0"/>
              <a:t>：</a:t>
            </a:r>
            <a:r>
              <a:rPr lang="zh-CN" altLang="en-US" dirty="0" smtClean="0"/>
              <a:t>父</a:t>
            </a:r>
            <a:r>
              <a:rPr lang="zh-CN" altLang="en-US" dirty="0"/>
              <a:t>元素是不能设置高度的，要让它自动被填充起来，除非设置了一个正好等于上内边距</a:t>
            </a:r>
            <a:r>
              <a:rPr lang="en-US" altLang="zh-CN" dirty="0"/>
              <a:t>+</a:t>
            </a:r>
            <a:r>
              <a:rPr lang="zh-CN" altLang="en-US" dirty="0"/>
              <a:t>子元素高度</a:t>
            </a:r>
            <a:r>
              <a:rPr lang="en-US" altLang="zh-CN" dirty="0"/>
              <a:t>+</a:t>
            </a:r>
            <a:r>
              <a:rPr lang="zh-CN" altLang="en-US" dirty="0"/>
              <a:t>下内边距的值，否则无法精确的垂直居中。</a:t>
            </a: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44196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padding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C98988-CDEB-469B-9D6A-DDEBF4093F95}"/>
              </a:ext>
            </a:extLst>
          </p:cNvPr>
          <p:cNvSpPr txBox="1"/>
          <p:nvPr/>
        </p:nvSpPr>
        <p:spPr>
          <a:xfrm>
            <a:off x="8778078" y="4272337"/>
            <a:ext cx="28293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把要垂直居中的元素相对于父元素绝对定位， </a:t>
            </a:r>
            <a:endParaRPr lang="en-US" altLang="zh-CN" dirty="0" smtClean="0"/>
          </a:p>
          <a:p>
            <a:r>
              <a:rPr lang="en-US" altLang="zh-CN" dirty="0" smtClean="0"/>
              <a:t>top</a:t>
            </a:r>
            <a:r>
              <a:rPr lang="en-US" altLang="zh-CN" dirty="0"/>
              <a:t>: 50</a:t>
            </a:r>
            <a:r>
              <a:rPr lang="en-US" altLang="zh-CN" dirty="0" smtClean="0"/>
              <a:t>%;transform</a:t>
            </a:r>
            <a:r>
              <a:rPr lang="en-US" altLang="zh-CN" dirty="0"/>
              <a:t>: translate(0, -50</a:t>
            </a:r>
            <a:r>
              <a:rPr lang="en-US" altLang="zh-CN" dirty="0" smtClean="0"/>
              <a:t>%);</a:t>
            </a:r>
            <a:r>
              <a:rPr lang="zh-CN" altLang="en-US" dirty="0" smtClean="0"/>
              <a:t>实现垂直居中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优点</a:t>
            </a:r>
            <a:r>
              <a:rPr lang="zh-CN" altLang="en-US" dirty="0"/>
              <a:t>：不必提前知道被居中元素的尺寸</a:t>
            </a:r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778078" y="3811633"/>
            <a:ext cx="282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</a:t>
            </a: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+transform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611805" y="5798930"/>
            <a:ext cx="282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优点</a:t>
            </a:r>
            <a:r>
              <a:rPr lang="zh-CN" altLang="en-US" dirty="0"/>
              <a:t>：实现简单</a:t>
            </a:r>
          </a:p>
          <a:p>
            <a:r>
              <a:rPr lang="zh-CN" altLang="en-US" b="1" dirty="0"/>
              <a:t>缺点</a:t>
            </a:r>
            <a:r>
              <a:rPr lang="zh-CN" altLang="en-US" dirty="0"/>
              <a:t>：存在多个元素时需要多次设置</a:t>
            </a:r>
            <a:r>
              <a:rPr lang="en-US" altLang="zh-CN" dirty="0"/>
              <a:t>margin</a:t>
            </a:r>
            <a:r>
              <a:rPr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66119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5D96C54-3668-467C-B92E-1AFF3ADB765F}"/>
              </a:ext>
            </a:extLst>
          </p:cNvPr>
          <p:cNvCxnSpPr/>
          <p:nvPr/>
        </p:nvCxnSpPr>
        <p:spPr>
          <a:xfrm>
            <a:off x="5956528" y="3755184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441960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561127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</a:t>
            </a: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margin:auto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97055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padding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106962" y="2967335"/>
            <a:ext cx="282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</a:t>
            </a: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+transform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1" y="878252"/>
            <a:ext cx="265906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918" y="557759"/>
            <a:ext cx="3390900" cy="192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354" y="3755183"/>
            <a:ext cx="3954463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11" y="4021831"/>
            <a:ext cx="318611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01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866BC8-B1AE-4F5A-A95D-322B074AAB7A}"/>
              </a:ext>
            </a:extLst>
          </p:cNvPr>
          <p:cNvGrpSpPr/>
          <p:nvPr/>
        </p:nvGrpSpPr>
        <p:grpSpPr>
          <a:xfrm>
            <a:off x="4487857" y="3102817"/>
            <a:ext cx="3216287" cy="652367"/>
            <a:chOff x="4487856" y="3167390"/>
            <a:chExt cx="3216287" cy="6523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9CB8A0-7D61-49AF-982C-2FF78411E0AB}"/>
                </a:ext>
              </a:extLst>
            </p:cNvPr>
            <p:cNvSpPr txBox="1"/>
            <p:nvPr/>
          </p:nvSpPr>
          <p:spPr>
            <a:xfrm>
              <a:off x="4487856" y="316739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水平居中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D96C54-3668-467C-B92E-1AFF3ADB765F}"/>
                </a:ext>
              </a:extLst>
            </p:cNvPr>
            <p:cNvCxnSpPr/>
            <p:nvPr/>
          </p:nvCxnSpPr>
          <p:spPr>
            <a:xfrm>
              <a:off x="5956527" y="3819757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1C83915-6F58-427E-BDF7-8C6E8D13A518}"/>
              </a:ext>
            </a:extLst>
          </p:cNvPr>
          <p:cNvSpPr txBox="1"/>
          <p:nvPr/>
        </p:nvSpPr>
        <p:spPr>
          <a:xfrm>
            <a:off x="584564" y="902664"/>
            <a:ext cx="2829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父元素设置</a:t>
            </a:r>
            <a:r>
              <a:rPr lang="en-US" altLang="zh-CN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display:flex</a:t>
            </a:r>
            <a:r>
              <a:rPr lang="zh-CN" altLang="en-US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</a:t>
            </a:r>
            <a:r>
              <a:rPr lang="en-US" altLang="zh-CN" dirty="0"/>
              <a:t>justify-content: center;</a:t>
            </a:r>
          </a:p>
          <a:p>
            <a:r>
              <a:rPr lang="zh-CN" altLang="en-US" dirty="0" smtClean="0"/>
              <a:t>子元素主轴对齐实现水平居中</a:t>
            </a:r>
            <a:endParaRPr lang="en-US" altLang="zh-CN" dirty="0"/>
          </a:p>
          <a:p>
            <a:r>
              <a:rPr lang="zh-CN" altLang="en-US" b="1" dirty="0"/>
              <a:t>优点</a:t>
            </a:r>
            <a:r>
              <a:rPr lang="zh-CN" altLang="en-US" dirty="0"/>
              <a:t>：功能强大；简单方便；容易</a:t>
            </a:r>
            <a:r>
              <a:rPr lang="zh-CN" altLang="en-US" dirty="0" smtClean="0"/>
              <a:t>理解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</a:t>
            </a:r>
            <a:r>
              <a:rPr lang="en-US" altLang="zh-CN" dirty="0"/>
              <a:t>PC</a:t>
            </a:r>
            <a:r>
              <a:rPr lang="zh-CN" altLang="en-US" dirty="0"/>
              <a:t>端兼容性不好，移动端（</a:t>
            </a:r>
            <a:r>
              <a:rPr lang="en-US" altLang="zh-CN" dirty="0"/>
              <a:t>Android4.0+</a:t>
            </a:r>
            <a:r>
              <a:rPr lang="zh-CN" altLang="en-US" dirty="0"/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441960"/>
            <a:ext cx="28293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584564" y="3831331"/>
            <a:ext cx="28293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text-align</a:t>
            </a:r>
            <a:r>
              <a:rPr lang="zh-CN" altLang="en-US" dirty="0" smtClean="0"/>
              <a:t>控制</a:t>
            </a:r>
            <a:r>
              <a:rPr lang="zh-CN" altLang="en-US" dirty="0"/>
              <a:t>行内内容</a:t>
            </a:r>
            <a:r>
              <a:rPr lang="en-US" altLang="zh-CN" dirty="0"/>
              <a:t>(</a:t>
            </a:r>
            <a:r>
              <a:rPr lang="zh-CN" altLang="en-US" dirty="0"/>
              <a:t>文字、行内元素、行内块级元素</a:t>
            </a:r>
            <a:r>
              <a:rPr lang="en-US" altLang="zh-CN" dirty="0" smtClean="0"/>
              <a:t>)</a:t>
            </a:r>
            <a:r>
              <a:rPr lang="zh-CN" altLang="en-US" dirty="0" smtClean="0"/>
              <a:t>相对</a:t>
            </a:r>
            <a:r>
              <a:rPr lang="zh-CN" altLang="en-US" dirty="0"/>
              <a:t>他的块父</a:t>
            </a:r>
            <a:r>
              <a:rPr lang="zh-CN" altLang="en-US" dirty="0" smtClean="0"/>
              <a:t>元素水平居中对齐，</a:t>
            </a:r>
            <a:endParaRPr lang="en-US" altLang="zh-CN" dirty="0" smtClean="0"/>
          </a:p>
          <a:p>
            <a:r>
              <a:rPr lang="en-US" altLang="zh-CN" dirty="0" smtClean="0"/>
              <a:t>display</a:t>
            </a:r>
            <a:r>
              <a:rPr lang="en-US" altLang="zh-CN" dirty="0"/>
              <a:t>: inline-block</a:t>
            </a:r>
          </a:p>
          <a:p>
            <a:r>
              <a:rPr lang="zh-CN" altLang="en-US" dirty="0" smtClean="0"/>
              <a:t>修改子元素成为行内块元素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241087"/>
            <a:ext cx="282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text-align:center</a:t>
            </a:r>
            <a:r>
              <a:rPr lang="en-US" altLang="zh-CN" b="1" dirty="0" smtClean="0"/>
              <a:t>+</a:t>
            </a:r>
          </a:p>
          <a:p>
            <a:r>
              <a:rPr lang="en-US" altLang="zh-CN" b="1" dirty="0" smtClean="0"/>
              <a:t>display: inline-block</a:t>
            </a:r>
          </a:p>
          <a:p>
            <a:endParaRPr lang="en-US" altLang="zh-CN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FB4596-DEE7-42CE-9392-282DF199E68D}"/>
              </a:ext>
            </a:extLst>
          </p:cNvPr>
          <p:cNvSpPr txBox="1"/>
          <p:nvPr/>
        </p:nvSpPr>
        <p:spPr>
          <a:xfrm>
            <a:off x="8778078" y="902664"/>
            <a:ext cx="2829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margin</a:t>
            </a:r>
            <a:r>
              <a:rPr lang="zh-CN" altLang="en-US" dirty="0"/>
              <a:t>有节余的同时如果左右</a:t>
            </a:r>
            <a:r>
              <a:rPr lang="en-US" altLang="zh-CN" dirty="0"/>
              <a:t>margin</a:t>
            </a:r>
            <a:r>
              <a:rPr lang="zh-CN" altLang="en-US" dirty="0"/>
              <a:t>设置了</a:t>
            </a:r>
            <a:r>
              <a:rPr lang="en-US" altLang="zh-CN" dirty="0"/>
              <a:t>auto</a:t>
            </a:r>
            <a:r>
              <a:rPr lang="zh-CN" altLang="en-US" dirty="0"/>
              <a:t>，将会均分剩余空间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b="1" dirty="0"/>
              <a:t>优点</a:t>
            </a:r>
            <a:r>
              <a:rPr lang="zh-CN" altLang="en-US" dirty="0"/>
              <a:t>：简单；兼容性</a:t>
            </a:r>
            <a:r>
              <a:rPr lang="zh-CN" altLang="en-US" dirty="0" smtClean="0"/>
              <a:t>好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：必须定宽，并且值不能为</a:t>
            </a:r>
            <a:r>
              <a:rPr lang="en-US" altLang="zh-CN" dirty="0"/>
              <a:t>auto</a:t>
            </a:r>
            <a:r>
              <a:rPr lang="zh-CN" altLang="en-US" dirty="0"/>
              <a:t>；宽度要小于父元素，否则无效</a:t>
            </a:r>
          </a:p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441960"/>
            <a:ext cx="282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margin: 0 auto;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C98988-CDEB-469B-9D6A-DDEBF4093F95}"/>
              </a:ext>
            </a:extLst>
          </p:cNvPr>
          <p:cNvSpPr txBox="1"/>
          <p:nvPr/>
        </p:nvSpPr>
        <p:spPr>
          <a:xfrm>
            <a:off x="8778078" y="3251257"/>
            <a:ext cx="2829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子绝父相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left</a:t>
            </a:r>
            <a:r>
              <a:rPr lang="zh-CN" altLang="en-US" dirty="0"/>
              <a:t>的值是相对于父元素尺寸</a:t>
            </a:r>
            <a:r>
              <a:rPr lang="zh-CN" altLang="en-US" dirty="0" smtClean="0"/>
              <a:t>的</a:t>
            </a:r>
            <a:r>
              <a:rPr lang="en-US" altLang="zh-CN" dirty="0"/>
              <a:t>,</a:t>
            </a:r>
            <a:r>
              <a:rPr lang="en-US" altLang="zh-CN" dirty="0" smtClean="0"/>
              <a:t>transform</a:t>
            </a:r>
            <a:r>
              <a:rPr lang="zh-CN" altLang="en-US" dirty="0"/>
              <a:t>是相对于自身尺寸的，组合使用达到水平居中的</a:t>
            </a:r>
            <a:r>
              <a:rPr lang="zh-CN" altLang="en-US" dirty="0" smtClean="0"/>
              <a:t>目的</a:t>
            </a:r>
            <a:endParaRPr lang="en-US" altLang="zh-CN" dirty="0" smtClean="0"/>
          </a:p>
          <a:p>
            <a:r>
              <a:rPr lang="zh-CN" altLang="en-US" b="1" dirty="0"/>
              <a:t>优点</a:t>
            </a:r>
            <a:r>
              <a:rPr lang="zh-CN" altLang="en-US" dirty="0"/>
              <a:t>：使用</a:t>
            </a:r>
            <a:r>
              <a:rPr lang="en-US" altLang="zh-CN" dirty="0"/>
              <a:t>margin-left</a:t>
            </a:r>
            <a:r>
              <a:rPr lang="zh-CN" altLang="en-US" dirty="0"/>
              <a:t>兼容性好；不管是块级还是行内元素都可以</a:t>
            </a:r>
            <a:r>
              <a:rPr lang="zh-CN" altLang="en-US" dirty="0" smtClean="0"/>
              <a:t>实现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：代码较多；脱离文档流；使用</a:t>
            </a:r>
            <a:r>
              <a:rPr lang="en-US" altLang="zh-CN" dirty="0"/>
              <a:t>margin-left</a:t>
            </a:r>
            <a:r>
              <a:rPr lang="zh-CN" altLang="en-US" dirty="0"/>
              <a:t>需要知道宽度值；使用</a:t>
            </a:r>
            <a:r>
              <a:rPr lang="en-US" altLang="zh-CN" dirty="0"/>
              <a:t>transform</a:t>
            </a:r>
            <a:r>
              <a:rPr lang="zh-CN" altLang="en-US" dirty="0"/>
              <a:t>兼容性不好（</a:t>
            </a:r>
            <a:r>
              <a:rPr lang="en-US" altLang="zh-CN" dirty="0"/>
              <a:t>ie9+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778078" y="2881993"/>
            <a:ext cx="28293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17">
            <a:extLst>
              <a:ext uri="{FF2B5EF4-FFF2-40B4-BE49-F238E27FC236}">
                <a16:creationId xmlns:a16="http://schemas.microsoft.com/office/drawing/2014/main" id="{05B27CBB-6EA8-4177-B32A-471F2CB2E474}"/>
              </a:ext>
            </a:extLst>
          </p:cNvPr>
          <p:cNvSpPr txBox="1"/>
          <p:nvPr/>
        </p:nvSpPr>
        <p:spPr>
          <a:xfrm>
            <a:off x="617739" y="5722620"/>
            <a:ext cx="559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优点</a:t>
            </a:r>
            <a:r>
              <a:rPr lang="zh-CN" altLang="en-US" dirty="0"/>
              <a:t>：简单，容易理解，</a:t>
            </a:r>
            <a:r>
              <a:rPr lang="zh-CN" altLang="en-US" dirty="0" smtClean="0"/>
              <a:t>兼容性好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/>
              <a:t>缺点</a:t>
            </a:r>
            <a:r>
              <a:rPr lang="zh-CN" altLang="en-US" dirty="0"/>
              <a:t>：只对行内内容有效；属性会继承影响到后代行内内容；块级改为</a:t>
            </a:r>
            <a:r>
              <a:rPr lang="en-US" altLang="zh-CN" dirty="0"/>
              <a:t>inline-block</a:t>
            </a:r>
            <a:r>
              <a:rPr lang="zh-CN" altLang="en-US" dirty="0"/>
              <a:t>换行、空格会产生元素间隔</a:t>
            </a:r>
          </a:p>
        </p:txBody>
      </p:sp>
    </p:spTree>
    <p:extLst>
      <p:ext uri="{BB962C8B-B14F-4D97-AF65-F5344CB8AC3E}">
        <p14:creationId xmlns:p14="http://schemas.microsoft.com/office/powerpoint/2010/main" val="42654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441960"/>
            <a:ext cx="28293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241087"/>
            <a:ext cx="2829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/>
              <a:t>text-align:center</a:t>
            </a:r>
            <a:r>
              <a:rPr lang="en-US" altLang="zh-CN" b="1" dirty="0" smtClean="0"/>
              <a:t>+</a:t>
            </a:r>
          </a:p>
          <a:p>
            <a:r>
              <a:rPr lang="en-US" altLang="zh-CN" b="1" dirty="0" smtClean="0"/>
              <a:t>display: inline-block</a:t>
            </a:r>
          </a:p>
          <a:p>
            <a:endParaRPr lang="en-US" altLang="zh-CN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8778078" y="441960"/>
            <a:ext cx="282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margin: 0 auto; 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778078" y="2881993"/>
            <a:ext cx="28293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4" y="949791"/>
            <a:ext cx="2949575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06" y="1081419"/>
            <a:ext cx="3116263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8" y="3971716"/>
            <a:ext cx="5426179" cy="1193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88327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30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45D23153-6486-4FCE-9B3F-A31AF6D8121E}"/>
              </a:ext>
            </a:extLst>
          </p:cNvPr>
          <p:cNvSpPr/>
          <p:nvPr/>
        </p:nvSpPr>
        <p:spPr>
          <a:xfrm>
            <a:off x="-285135" y="-2952135"/>
            <a:ext cx="12762270" cy="12762270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圆: 空心 1">
            <a:extLst>
              <a:ext uri="{FF2B5EF4-FFF2-40B4-BE49-F238E27FC236}">
                <a16:creationId xmlns:a16="http://schemas.microsoft.com/office/drawing/2014/main" id="{53E2A22B-3747-4217-81BF-AA9E04BD3372}"/>
              </a:ext>
            </a:extLst>
          </p:cNvPr>
          <p:cNvSpPr/>
          <p:nvPr/>
        </p:nvSpPr>
        <p:spPr>
          <a:xfrm>
            <a:off x="3771900" y="1104900"/>
            <a:ext cx="4648200" cy="4648200"/>
          </a:xfrm>
          <a:prstGeom prst="donut">
            <a:avLst>
              <a:gd name="adj" fmla="val 9918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E866BC8-B1AE-4F5A-A95D-322B074AAB7A}"/>
              </a:ext>
            </a:extLst>
          </p:cNvPr>
          <p:cNvGrpSpPr/>
          <p:nvPr/>
        </p:nvGrpSpPr>
        <p:grpSpPr>
          <a:xfrm>
            <a:off x="4487857" y="3102817"/>
            <a:ext cx="3216287" cy="652367"/>
            <a:chOff x="4487856" y="3167390"/>
            <a:chExt cx="3216287" cy="6523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E9CB8A0-7D61-49AF-982C-2FF78411E0AB}"/>
                </a:ext>
              </a:extLst>
            </p:cNvPr>
            <p:cNvSpPr txBox="1"/>
            <p:nvPr/>
          </p:nvSpPr>
          <p:spPr>
            <a:xfrm>
              <a:off x="4487856" y="3167390"/>
              <a:ext cx="3216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水平垂直居中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C5D96C54-3668-467C-B92E-1AFF3ADB765F}"/>
                </a:ext>
              </a:extLst>
            </p:cNvPr>
            <p:cNvCxnSpPr/>
            <p:nvPr/>
          </p:nvCxnSpPr>
          <p:spPr>
            <a:xfrm>
              <a:off x="5956527" y="3819757"/>
              <a:ext cx="278945" cy="0"/>
            </a:xfrm>
            <a:prstGeom prst="line">
              <a:avLst/>
            </a:prstGeom>
            <a:ln w="25400">
              <a:solidFill>
                <a:srgbClr val="1D27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C29D7F8-BC13-44D2-BD99-D0FBFCCF92F2}"/>
              </a:ext>
            </a:extLst>
          </p:cNvPr>
          <p:cNvCxnSpPr/>
          <p:nvPr/>
        </p:nvCxnSpPr>
        <p:spPr>
          <a:xfrm flipH="1">
            <a:off x="6270521" y="1418371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266583B-A636-49F8-8C67-5DEB00ED37CE}"/>
              </a:ext>
            </a:extLst>
          </p:cNvPr>
          <p:cNvCxnSpPr/>
          <p:nvPr/>
        </p:nvCxnSpPr>
        <p:spPr>
          <a:xfrm flipH="1">
            <a:off x="6673339" y="770984"/>
            <a:ext cx="1433623" cy="1294775"/>
          </a:xfrm>
          <a:prstGeom prst="line">
            <a:avLst/>
          </a:prstGeom>
          <a:ln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E496CFAE-CBBA-4D9A-89E2-022FADB2053D}"/>
              </a:ext>
            </a:extLst>
          </p:cNvPr>
          <p:cNvSpPr txBox="1"/>
          <p:nvPr/>
        </p:nvSpPr>
        <p:spPr>
          <a:xfrm>
            <a:off x="584564" y="111576"/>
            <a:ext cx="2829358" cy="46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</a:t>
            </a:r>
            <a:r>
              <a:rPr lang="en-US" altLang="zh-CN" b="1" dirty="0" err="1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lex+margin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auto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52FC74E-14F6-421C-899C-099254B09A66}"/>
              </a:ext>
            </a:extLst>
          </p:cNvPr>
          <p:cNvSpPr txBox="1"/>
          <p:nvPr/>
        </p:nvSpPr>
        <p:spPr>
          <a:xfrm>
            <a:off x="584564" y="3241087"/>
            <a:ext cx="282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table-cell</a:t>
            </a:r>
            <a:endParaRPr lang="en-US" altLang="zh-CN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D57238-63CF-4F03-BC61-6BBF92CE5E03}"/>
              </a:ext>
            </a:extLst>
          </p:cNvPr>
          <p:cNvSpPr txBox="1"/>
          <p:nvPr/>
        </p:nvSpPr>
        <p:spPr>
          <a:xfrm>
            <a:off x="7390150" y="32320"/>
            <a:ext cx="368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line-</a:t>
            </a:r>
            <a:r>
              <a:rPr lang="en-US" altLang="zh-CN" dirty="0" err="1" smtClean="0"/>
              <a:t>height,vertical</a:t>
            </a:r>
            <a:r>
              <a:rPr lang="en-US" altLang="zh-CN" dirty="0" smtClean="0"/>
              <a:t>-align</a:t>
            </a:r>
            <a:r>
              <a:rPr lang="zh-CN" altLang="en-US" dirty="0" smtClean="0"/>
              <a:t>垂直居中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text-align</a:t>
            </a:r>
            <a:r>
              <a:rPr lang="en-US" altLang="zh-CN" dirty="0"/>
              <a:t>: </a:t>
            </a:r>
            <a:r>
              <a:rPr lang="en-US" altLang="zh-CN" dirty="0" smtClean="0"/>
              <a:t>center;</a:t>
            </a:r>
            <a:r>
              <a:rPr lang="zh-CN" altLang="en-US" dirty="0" smtClean="0"/>
              <a:t>水平居中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6B21C01-D8B4-4BD4-9768-AD90486D2C9C}"/>
              </a:ext>
            </a:extLst>
          </p:cNvPr>
          <p:cNvSpPr txBox="1"/>
          <p:nvPr/>
        </p:nvSpPr>
        <p:spPr>
          <a:xfrm>
            <a:off x="8561509" y="3102588"/>
            <a:ext cx="28293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绝对定位</a:t>
            </a:r>
            <a:r>
              <a:rPr lang="en-US" altLang="zh-CN" b="1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zh-CN" altLang="en-US" b="1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4" y="534690"/>
            <a:ext cx="28575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4" y="3733852"/>
            <a:ext cx="443547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61" y="588217"/>
            <a:ext cx="522763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05" y="3626037"/>
            <a:ext cx="5357813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0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6E58A01-AD88-4FE8-AC48-4F3B26D34C1A}"/>
              </a:ext>
            </a:extLst>
          </p:cNvPr>
          <p:cNvSpPr/>
          <p:nvPr/>
        </p:nvSpPr>
        <p:spPr>
          <a:xfrm>
            <a:off x="-1143000" y="5638141"/>
            <a:ext cx="14020800" cy="1753259"/>
          </a:xfrm>
          <a:custGeom>
            <a:avLst/>
            <a:gdLst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75751 h 1785351"/>
              <a:gd name="connsiteX1" fmla="*/ 4343400 w 14020800"/>
              <a:gd name="connsiteY1" fmla="*/ 51801 h 1785351"/>
              <a:gd name="connsiteX2" fmla="*/ 6915150 w 14020800"/>
              <a:gd name="connsiteY2" fmla="*/ 489951 h 1785351"/>
              <a:gd name="connsiteX3" fmla="*/ 10515600 w 14020800"/>
              <a:gd name="connsiteY3" fmla="*/ 32751 h 1785351"/>
              <a:gd name="connsiteX4" fmla="*/ 14020800 w 14020800"/>
              <a:gd name="connsiteY4" fmla="*/ 585201 h 1785351"/>
              <a:gd name="connsiteX5" fmla="*/ 14001750 w 14020800"/>
              <a:gd name="connsiteY5" fmla="*/ 1785351 h 1785351"/>
              <a:gd name="connsiteX6" fmla="*/ 266700 w 14020800"/>
              <a:gd name="connsiteY6" fmla="*/ 1537701 h 1785351"/>
              <a:gd name="connsiteX7" fmla="*/ 0 w 14020800"/>
              <a:gd name="connsiteY7" fmla="*/ 1175751 h 1785351"/>
              <a:gd name="connsiteX0" fmla="*/ 0 w 14020800"/>
              <a:gd name="connsiteY0" fmla="*/ 1143806 h 1753406"/>
              <a:gd name="connsiteX1" fmla="*/ 4343400 w 14020800"/>
              <a:gd name="connsiteY1" fmla="*/ 19856 h 1753406"/>
              <a:gd name="connsiteX2" fmla="*/ 6915150 w 14020800"/>
              <a:gd name="connsiteY2" fmla="*/ 458006 h 1753406"/>
              <a:gd name="connsiteX3" fmla="*/ 10515600 w 14020800"/>
              <a:gd name="connsiteY3" fmla="*/ 806 h 1753406"/>
              <a:gd name="connsiteX4" fmla="*/ 14020800 w 14020800"/>
              <a:gd name="connsiteY4" fmla="*/ 553256 h 1753406"/>
              <a:gd name="connsiteX5" fmla="*/ 14001750 w 14020800"/>
              <a:gd name="connsiteY5" fmla="*/ 1753406 h 1753406"/>
              <a:gd name="connsiteX6" fmla="*/ 266700 w 14020800"/>
              <a:gd name="connsiteY6" fmla="*/ 1505756 h 1753406"/>
              <a:gd name="connsiteX7" fmla="*/ 0 w 14020800"/>
              <a:gd name="connsiteY7" fmla="*/ 1143806 h 1753406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20800" h="1753259">
                <a:moveTo>
                  <a:pt x="0" y="1143659"/>
                </a:moveTo>
                <a:cubicBezTo>
                  <a:pt x="679450" y="896009"/>
                  <a:pt x="3286125" y="659"/>
                  <a:pt x="4343400" y="19709"/>
                </a:cubicBezTo>
                <a:cubicBezTo>
                  <a:pt x="5400675" y="38759"/>
                  <a:pt x="6115050" y="534059"/>
                  <a:pt x="6915150" y="457859"/>
                </a:cubicBezTo>
                <a:cubicBezTo>
                  <a:pt x="7715250" y="381659"/>
                  <a:pt x="9505950" y="-18391"/>
                  <a:pt x="10515600" y="659"/>
                </a:cubicBezTo>
                <a:cubicBezTo>
                  <a:pt x="11525250" y="19709"/>
                  <a:pt x="13439775" y="261009"/>
                  <a:pt x="14020800" y="553109"/>
                </a:cubicBezTo>
                <a:lnTo>
                  <a:pt x="14001750" y="1753259"/>
                </a:lnTo>
                <a:lnTo>
                  <a:pt x="266700" y="1505609"/>
                </a:lnTo>
                <a:lnTo>
                  <a:pt x="0" y="1143659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042D-916F-444F-8141-5D3D507DA8BB}"/>
              </a:ext>
            </a:extLst>
          </p:cNvPr>
          <p:cNvSpPr txBox="1"/>
          <p:nvPr/>
        </p:nvSpPr>
        <p:spPr>
          <a:xfrm>
            <a:off x="395516" y="955153"/>
            <a:ext cx="10722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采用</a:t>
            </a:r>
            <a:r>
              <a:rPr lang="en-US" altLang="zh-CN" dirty="0"/>
              <a:t> Flex </a:t>
            </a:r>
            <a:r>
              <a:rPr lang="zh-CN" altLang="zh-CN" dirty="0"/>
              <a:t>布局的元素，称为</a:t>
            </a:r>
            <a:r>
              <a:rPr lang="en-US" altLang="zh-CN" dirty="0"/>
              <a:t> Flex </a:t>
            </a:r>
            <a:r>
              <a:rPr lang="zh-CN" altLang="zh-CN" dirty="0"/>
              <a:t>容器（</a:t>
            </a:r>
            <a:r>
              <a:rPr lang="en-US" altLang="zh-CN" dirty="0"/>
              <a:t>flex container</a:t>
            </a:r>
            <a:r>
              <a:rPr lang="zh-CN" altLang="zh-CN" dirty="0"/>
              <a:t>），简称</a:t>
            </a:r>
            <a:r>
              <a:rPr lang="en-US" altLang="zh-CN" dirty="0"/>
              <a:t>"</a:t>
            </a:r>
            <a:r>
              <a:rPr lang="zh-CN" altLang="zh-CN" dirty="0"/>
              <a:t>容器</a:t>
            </a:r>
            <a:r>
              <a:rPr lang="en-US" altLang="zh-CN" dirty="0"/>
              <a:t>"</a:t>
            </a:r>
            <a:r>
              <a:rPr lang="zh-CN" altLang="zh-CN" dirty="0"/>
              <a:t>。它的所有子元素自动成为容器成员，称为</a:t>
            </a:r>
            <a:r>
              <a:rPr lang="en-US" altLang="zh-CN" dirty="0"/>
              <a:t> Flex </a:t>
            </a:r>
            <a:r>
              <a:rPr lang="zh-CN" altLang="zh-CN" dirty="0"/>
              <a:t>项目（</a:t>
            </a:r>
            <a:r>
              <a:rPr lang="en-US" altLang="zh-CN" dirty="0"/>
              <a:t>flex item</a:t>
            </a:r>
            <a:r>
              <a:rPr lang="zh-CN" altLang="zh-CN" dirty="0"/>
              <a:t>），简称</a:t>
            </a:r>
            <a:r>
              <a:rPr lang="en-US" altLang="zh-CN" dirty="0"/>
              <a:t>"</a:t>
            </a:r>
            <a:r>
              <a:rPr lang="zh-CN" altLang="zh-CN" dirty="0"/>
              <a:t>项目</a:t>
            </a:r>
            <a:r>
              <a:rPr lang="en-US" altLang="zh-CN" dirty="0"/>
              <a:t>"</a:t>
            </a:r>
            <a:r>
              <a:rPr lang="zh-CN" altLang="zh-CN" dirty="0"/>
              <a:t>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FC7109-6A90-4D9F-896C-CB59708651FA}"/>
              </a:ext>
            </a:extLst>
          </p:cNvPr>
          <p:cNvSpPr txBox="1"/>
          <p:nvPr/>
        </p:nvSpPr>
        <p:spPr>
          <a:xfrm>
            <a:off x="310451" y="195215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flex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布局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5515" y="1605562"/>
            <a:ext cx="107220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容器拥有两根隐形的轴，水平的主轴（</a:t>
            </a:r>
            <a:r>
              <a:rPr lang="en-US" altLang="zh-CN" dirty="0"/>
              <a:t>main axis</a:t>
            </a:r>
            <a:r>
              <a:rPr lang="zh-CN" altLang="zh-CN" dirty="0"/>
              <a:t>），和竖直的交叉轴（</a:t>
            </a:r>
            <a:r>
              <a:rPr lang="en-US" altLang="zh-CN" dirty="0"/>
              <a:t>cross axis</a:t>
            </a:r>
            <a:r>
              <a:rPr lang="zh-CN" altLang="zh-CN" dirty="0"/>
              <a:t>）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主轴</a:t>
            </a:r>
            <a:r>
              <a:rPr lang="zh-CN" altLang="zh-CN" dirty="0"/>
              <a:t>开始的位置，即主轴与左边框的交点，称为</a:t>
            </a:r>
            <a:r>
              <a:rPr lang="en-US" altLang="zh-CN" dirty="0"/>
              <a:t>main start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主轴</a:t>
            </a:r>
            <a:r>
              <a:rPr lang="zh-CN" altLang="zh-CN" dirty="0"/>
              <a:t>结束的位置称为</a:t>
            </a:r>
            <a:r>
              <a:rPr lang="en-US" altLang="zh-CN" dirty="0"/>
              <a:t>main end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交叉</a:t>
            </a:r>
            <a:r>
              <a:rPr lang="zh-CN" altLang="zh-CN" dirty="0"/>
              <a:t>轴开始的位置称为</a:t>
            </a:r>
            <a:r>
              <a:rPr lang="en-US" altLang="zh-CN" dirty="0"/>
              <a:t>cross start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r>
              <a:rPr lang="zh-CN" altLang="zh-CN" dirty="0" smtClean="0"/>
              <a:t>交叉</a:t>
            </a:r>
            <a:r>
              <a:rPr lang="zh-CN" altLang="zh-CN" dirty="0"/>
              <a:t>轴结束的位置称为</a:t>
            </a:r>
            <a:r>
              <a:rPr lang="en-US" altLang="zh-CN" dirty="0"/>
              <a:t>cross end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item</a:t>
            </a:r>
            <a:r>
              <a:rPr lang="zh-CN" altLang="zh-CN" dirty="0"/>
              <a:t>按主轴或交叉轴排列，</a:t>
            </a:r>
            <a:r>
              <a:rPr lang="en-US" altLang="zh-CN" dirty="0"/>
              <a:t>item</a:t>
            </a:r>
            <a:r>
              <a:rPr lang="zh-CN" altLang="zh-CN" dirty="0"/>
              <a:t>在主轴方向上占据的宽度称为</a:t>
            </a:r>
            <a:r>
              <a:rPr lang="en-US" altLang="zh-CN" dirty="0"/>
              <a:t>main size</a:t>
            </a:r>
            <a:r>
              <a:rPr lang="zh-CN" altLang="zh-CN" dirty="0" smtClean="0"/>
              <a:t>，</a:t>
            </a:r>
            <a:endParaRPr lang="en-US" altLang="zh-CN" dirty="0" smtClean="0"/>
          </a:p>
          <a:p>
            <a:r>
              <a:rPr lang="zh-CN" altLang="zh-CN" dirty="0" smtClean="0"/>
              <a:t>在</a:t>
            </a:r>
            <a:r>
              <a:rPr lang="zh-CN" altLang="zh-CN" dirty="0"/>
              <a:t>交叉轴方向上占据的宽度称为</a:t>
            </a:r>
            <a:r>
              <a:rPr lang="en-US" altLang="zh-CN" dirty="0"/>
              <a:t>cross size</a:t>
            </a:r>
            <a:r>
              <a:rPr lang="zh-CN" altLang="zh-CN" dirty="0"/>
              <a:t>。</a:t>
            </a:r>
          </a:p>
        </p:txBody>
      </p:sp>
      <p:pic>
        <p:nvPicPr>
          <p:cNvPr id="6" name="图片 5" descr="http://img.php.cn/upload/article/000/061/021/c5364428b60e03ae61f9dd5514558aca-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0" y="3636887"/>
            <a:ext cx="5954595" cy="3510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0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6E58A01-AD88-4FE8-AC48-4F3B26D34C1A}"/>
              </a:ext>
            </a:extLst>
          </p:cNvPr>
          <p:cNvSpPr/>
          <p:nvPr/>
        </p:nvSpPr>
        <p:spPr>
          <a:xfrm>
            <a:off x="-1143000" y="5638141"/>
            <a:ext cx="14020800" cy="1753259"/>
          </a:xfrm>
          <a:custGeom>
            <a:avLst/>
            <a:gdLst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75751 h 1785351"/>
              <a:gd name="connsiteX1" fmla="*/ 4343400 w 14020800"/>
              <a:gd name="connsiteY1" fmla="*/ 51801 h 1785351"/>
              <a:gd name="connsiteX2" fmla="*/ 6915150 w 14020800"/>
              <a:gd name="connsiteY2" fmla="*/ 489951 h 1785351"/>
              <a:gd name="connsiteX3" fmla="*/ 10515600 w 14020800"/>
              <a:gd name="connsiteY3" fmla="*/ 32751 h 1785351"/>
              <a:gd name="connsiteX4" fmla="*/ 14020800 w 14020800"/>
              <a:gd name="connsiteY4" fmla="*/ 585201 h 1785351"/>
              <a:gd name="connsiteX5" fmla="*/ 14001750 w 14020800"/>
              <a:gd name="connsiteY5" fmla="*/ 1785351 h 1785351"/>
              <a:gd name="connsiteX6" fmla="*/ 266700 w 14020800"/>
              <a:gd name="connsiteY6" fmla="*/ 1537701 h 1785351"/>
              <a:gd name="connsiteX7" fmla="*/ 0 w 14020800"/>
              <a:gd name="connsiteY7" fmla="*/ 1175751 h 1785351"/>
              <a:gd name="connsiteX0" fmla="*/ 0 w 14020800"/>
              <a:gd name="connsiteY0" fmla="*/ 1143806 h 1753406"/>
              <a:gd name="connsiteX1" fmla="*/ 4343400 w 14020800"/>
              <a:gd name="connsiteY1" fmla="*/ 19856 h 1753406"/>
              <a:gd name="connsiteX2" fmla="*/ 6915150 w 14020800"/>
              <a:gd name="connsiteY2" fmla="*/ 458006 h 1753406"/>
              <a:gd name="connsiteX3" fmla="*/ 10515600 w 14020800"/>
              <a:gd name="connsiteY3" fmla="*/ 806 h 1753406"/>
              <a:gd name="connsiteX4" fmla="*/ 14020800 w 14020800"/>
              <a:gd name="connsiteY4" fmla="*/ 553256 h 1753406"/>
              <a:gd name="connsiteX5" fmla="*/ 14001750 w 14020800"/>
              <a:gd name="connsiteY5" fmla="*/ 1753406 h 1753406"/>
              <a:gd name="connsiteX6" fmla="*/ 266700 w 14020800"/>
              <a:gd name="connsiteY6" fmla="*/ 1505756 h 1753406"/>
              <a:gd name="connsiteX7" fmla="*/ 0 w 14020800"/>
              <a:gd name="connsiteY7" fmla="*/ 1143806 h 1753406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20800" h="1753259">
                <a:moveTo>
                  <a:pt x="0" y="1143659"/>
                </a:moveTo>
                <a:cubicBezTo>
                  <a:pt x="679450" y="896009"/>
                  <a:pt x="3286125" y="659"/>
                  <a:pt x="4343400" y="19709"/>
                </a:cubicBezTo>
                <a:cubicBezTo>
                  <a:pt x="5400675" y="38759"/>
                  <a:pt x="6115050" y="534059"/>
                  <a:pt x="6915150" y="457859"/>
                </a:cubicBezTo>
                <a:cubicBezTo>
                  <a:pt x="7715250" y="381659"/>
                  <a:pt x="9505950" y="-18391"/>
                  <a:pt x="10515600" y="659"/>
                </a:cubicBezTo>
                <a:cubicBezTo>
                  <a:pt x="11525250" y="19709"/>
                  <a:pt x="13439775" y="261009"/>
                  <a:pt x="14020800" y="553109"/>
                </a:cubicBezTo>
                <a:lnTo>
                  <a:pt x="14001750" y="1753259"/>
                </a:lnTo>
                <a:lnTo>
                  <a:pt x="266700" y="1505609"/>
                </a:lnTo>
                <a:lnTo>
                  <a:pt x="0" y="1143659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FC7109-6A90-4D9F-896C-CB59708651FA}"/>
              </a:ext>
            </a:extLst>
          </p:cNvPr>
          <p:cNvSpPr txBox="1"/>
          <p:nvPr/>
        </p:nvSpPr>
        <p:spPr>
          <a:xfrm>
            <a:off x="310451" y="195215"/>
            <a:ext cx="666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flex</a:t>
            </a:r>
            <a:r>
              <a:rPr lang="zh-CN" altLang="en-US" sz="2800" dirty="0"/>
              <a:t>效果</a:t>
            </a:r>
            <a:r>
              <a:rPr lang="zh-CN" altLang="en-US" sz="2800" dirty="0" smtClean="0"/>
              <a:t>展示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左侧固定右侧自适应</a:t>
            </a:r>
            <a:r>
              <a:rPr lang="en-US" altLang="zh-CN" sz="2800" dirty="0" smtClean="0"/>
              <a:t>DEMO</a:t>
            </a:r>
            <a:endParaRPr lang="zh-CN" altLang="zh-CN" sz="28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1" y="718435"/>
            <a:ext cx="10351076" cy="6368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86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47CA92-04AC-4247-A2F2-F9018823624A}"/>
              </a:ext>
            </a:extLst>
          </p:cNvPr>
          <p:cNvSpPr/>
          <p:nvPr/>
        </p:nvSpPr>
        <p:spPr>
          <a:xfrm>
            <a:off x="3314700" y="0"/>
            <a:ext cx="88773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A2C39AC-0FD3-4E94-A3EE-CC08801C25C4}"/>
              </a:ext>
            </a:extLst>
          </p:cNvPr>
          <p:cNvSpPr/>
          <p:nvPr/>
        </p:nvSpPr>
        <p:spPr>
          <a:xfrm>
            <a:off x="1236398" y="1130300"/>
            <a:ext cx="4147080" cy="3575050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F5AAD-F739-4044-9CA1-48F8211F9C49}"/>
              </a:ext>
            </a:extLst>
          </p:cNvPr>
          <p:cNvSpPr txBox="1"/>
          <p:nvPr/>
        </p:nvSpPr>
        <p:spPr>
          <a:xfrm>
            <a:off x="3021278" y="1550640"/>
            <a:ext cx="30747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</a:rPr>
              <a:t>0</a:t>
            </a:r>
            <a:r>
              <a:rPr lang="en-US" altLang="zh-CN" sz="19900" dirty="0">
                <a:solidFill>
                  <a:srgbClr val="1D273B"/>
                </a:solidFill>
              </a:rPr>
              <a:t>4</a:t>
            </a:r>
            <a:endParaRPr lang="zh-CN" altLang="en-US" sz="19900" dirty="0">
              <a:solidFill>
                <a:srgbClr val="1D273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3CB30-3D63-425A-AA8A-2493433AD465}"/>
              </a:ext>
            </a:extLst>
          </p:cNvPr>
          <p:cNvSpPr txBox="1"/>
          <p:nvPr/>
        </p:nvSpPr>
        <p:spPr>
          <a:xfrm>
            <a:off x="5903686" y="3657600"/>
            <a:ext cx="310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移动端适配方案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7CDFC-D0EE-46D9-ABCD-5D026A3B72D0}"/>
              </a:ext>
            </a:extLst>
          </p:cNvPr>
          <p:cNvCxnSpPr>
            <a:cxnSpLocks/>
          </p:cNvCxnSpPr>
          <p:nvPr/>
        </p:nvCxnSpPr>
        <p:spPr>
          <a:xfrm flipH="1">
            <a:off x="4951431" y="4180820"/>
            <a:ext cx="3641026" cy="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4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539724" y="222665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媒介查询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539724" y="806934"/>
            <a:ext cx="469624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dirty="0"/>
              <a:t>主要是通过查询设备的宽度来执行不同的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css</a:t>
            </a:r>
            <a:r>
              <a:rPr lang="en-US" altLang="zh-CN" sz="1400" dirty="0"/>
              <a:t> </a:t>
            </a:r>
            <a:r>
              <a:rPr lang="zh-CN" altLang="zh-CN" sz="1400" dirty="0"/>
              <a:t>代码，最终达到界面的配置。核心语法是：</a:t>
            </a:r>
            <a:r>
              <a:rPr lang="en-US" altLang="zh-CN" sz="1400" dirty="0"/>
              <a:t> @media screen and (max-width: 600px) { </a:t>
            </a:r>
            <a:endParaRPr lang="zh-CN" altLang="zh-CN" sz="1400" dirty="0"/>
          </a:p>
          <a:p>
            <a:r>
              <a:rPr lang="en-US" altLang="zh-CN" sz="1400" dirty="0"/>
              <a:t>/*</a:t>
            </a:r>
            <a:r>
              <a:rPr lang="zh-CN" altLang="zh-CN" sz="1400" dirty="0"/>
              <a:t>当屏幕尺寸小于</a:t>
            </a:r>
            <a:r>
              <a:rPr lang="en-US" altLang="zh-CN" sz="1400" dirty="0"/>
              <a:t>600px</a:t>
            </a:r>
            <a:r>
              <a:rPr lang="zh-CN" altLang="zh-CN" sz="1400" dirty="0"/>
              <a:t>时，应用下面的</a:t>
            </a:r>
            <a:r>
              <a:rPr lang="en-US" altLang="zh-CN" sz="1400" dirty="0"/>
              <a:t>CSS</a:t>
            </a:r>
            <a:r>
              <a:rPr lang="zh-CN" altLang="zh-CN" sz="1400" dirty="0"/>
              <a:t>样式</a:t>
            </a:r>
            <a:r>
              <a:rPr lang="en-US" altLang="zh-CN" sz="1400" dirty="0"/>
              <a:t>*/ /*</a:t>
            </a:r>
            <a:r>
              <a:rPr lang="zh-CN" altLang="zh-CN" sz="1400" dirty="0"/>
              <a:t>你的</a:t>
            </a:r>
            <a:r>
              <a:rPr lang="en-US" altLang="zh-CN" sz="1400" dirty="0" err="1"/>
              <a:t>css</a:t>
            </a:r>
            <a:r>
              <a:rPr lang="zh-CN" altLang="zh-CN" sz="1400" dirty="0"/>
              <a:t>代码</a:t>
            </a:r>
            <a:r>
              <a:rPr lang="en-US" altLang="zh-CN" sz="1400" dirty="0"/>
              <a:t>*/</a:t>
            </a:r>
            <a:endParaRPr lang="zh-CN" altLang="zh-CN" sz="1400" dirty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}</a:t>
            </a:r>
            <a:endParaRPr lang="zh-CN" altLang="zh-CN" sz="1400" dirty="0"/>
          </a:p>
          <a:p>
            <a:r>
              <a:rPr lang="en-US" altLang="zh-CN" sz="1400" dirty="0"/>
              <a:t>@media screen and (min-width: 375px){</a:t>
            </a:r>
            <a:endParaRPr lang="zh-CN" altLang="zh-CN" sz="1400" dirty="0"/>
          </a:p>
          <a:p>
            <a:r>
              <a:rPr lang="en-US" altLang="zh-CN" sz="1400" dirty="0"/>
              <a:t>    html {</a:t>
            </a:r>
            <a:endParaRPr lang="zh-CN" altLang="zh-CN" sz="1400" dirty="0"/>
          </a:p>
          <a:p>
            <a:r>
              <a:rPr lang="en-US" altLang="zh-CN" sz="1400" dirty="0"/>
              <a:t>        font-size: 14.0625px;   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@media screen and (min-width: 360px){</a:t>
            </a:r>
            <a:endParaRPr lang="zh-CN" altLang="zh-CN" sz="1400" dirty="0"/>
          </a:p>
          <a:p>
            <a:r>
              <a:rPr lang="en-US" altLang="zh-CN" sz="1400" dirty="0"/>
              <a:t>    html {</a:t>
            </a:r>
            <a:endParaRPr lang="zh-CN" altLang="zh-CN" sz="1400" dirty="0"/>
          </a:p>
          <a:p>
            <a:r>
              <a:rPr lang="en-US" altLang="zh-CN" sz="1400" dirty="0"/>
              <a:t>        font-size: 13.5px;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@media screen and (min-width: 320px){</a:t>
            </a:r>
            <a:endParaRPr lang="zh-CN" altLang="zh-CN" sz="1400" dirty="0"/>
          </a:p>
          <a:p>
            <a:r>
              <a:rPr lang="en-US" altLang="zh-CN" sz="1400" dirty="0"/>
              <a:t>    html {</a:t>
            </a:r>
            <a:endParaRPr lang="zh-CN" altLang="zh-CN" sz="1400" dirty="0"/>
          </a:p>
          <a:p>
            <a:r>
              <a:rPr lang="en-US" altLang="zh-CN" sz="1400" dirty="0"/>
              <a:t>        font-size: 12px;</a:t>
            </a:r>
            <a:endParaRPr lang="zh-CN" altLang="zh-CN" sz="1400" dirty="0"/>
          </a:p>
          <a:p>
            <a:r>
              <a:rPr lang="en-US" altLang="zh-CN" sz="1400" dirty="0"/>
              <a:t>    }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html {</a:t>
            </a:r>
            <a:endParaRPr lang="zh-CN" altLang="zh-CN" sz="1400" dirty="0"/>
          </a:p>
          <a:p>
            <a:r>
              <a:rPr lang="en-US" altLang="zh-CN" sz="1400" dirty="0"/>
              <a:t>    font-size: 16px;</a:t>
            </a:r>
            <a:endParaRPr lang="zh-CN" altLang="zh-CN" sz="1400" dirty="0"/>
          </a:p>
          <a:p>
            <a:r>
              <a:rPr lang="en-US" altLang="zh-CN" sz="1400" dirty="0"/>
              <a:t>}</a:t>
            </a:r>
            <a:endParaRPr lang="zh-CN" altLang="zh-CN" sz="1400" dirty="0"/>
          </a:p>
          <a:p>
            <a:r>
              <a:rPr lang="en-US" altLang="zh-CN" sz="1400" dirty="0"/>
              <a:t> </a:t>
            </a:r>
            <a:endParaRPr lang="zh-CN" altLang="zh-CN" sz="1400" dirty="0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568288" y="112712"/>
            <a:ext cx="5547512" cy="37734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09709" y="4021217"/>
            <a:ext cx="82060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/>
              <a:t>优点</a:t>
            </a:r>
            <a:r>
              <a:rPr lang="zh-CN" altLang="zh-CN" dirty="0"/>
              <a:t> </a:t>
            </a:r>
          </a:p>
          <a:p>
            <a:r>
              <a:rPr lang="en-US" altLang="zh-CN" dirty="0"/>
              <a:t>media query</a:t>
            </a:r>
            <a:r>
              <a:rPr lang="zh-CN" altLang="zh-CN" dirty="0"/>
              <a:t>可以做到设备像素比的判断，方法简单，成本低，特别是对移动和</a:t>
            </a:r>
            <a:r>
              <a:rPr lang="en-US" altLang="zh-CN" dirty="0"/>
              <a:t>PC</a:t>
            </a:r>
            <a:r>
              <a:rPr lang="zh-CN" altLang="zh-CN" dirty="0"/>
              <a:t>维护同一套代码的时候。目前像</a:t>
            </a:r>
            <a:r>
              <a:rPr lang="en-US" altLang="zh-CN" dirty="0"/>
              <a:t>Bootstrap</a:t>
            </a:r>
            <a:r>
              <a:rPr lang="zh-CN" altLang="zh-CN" dirty="0"/>
              <a:t>等框架使用这种方式布局 </a:t>
            </a:r>
          </a:p>
          <a:p>
            <a:r>
              <a:rPr lang="zh-CN" altLang="zh-CN" dirty="0"/>
              <a:t>图片便于修改，只需修改</a:t>
            </a:r>
            <a:r>
              <a:rPr lang="en-US" altLang="zh-CN" dirty="0" err="1"/>
              <a:t>css</a:t>
            </a:r>
            <a:r>
              <a:rPr lang="zh-CN" altLang="zh-CN" dirty="0"/>
              <a:t>文件 </a:t>
            </a:r>
          </a:p>
          <a:p>
            <a:r>
              <a:rPr lang="zh-CN" altLang="zh-CN" dirty="0"/>
              <a:t>调整屏幕宽度的时候不用刷新页面即可</a:t>
            </a:r>
            <a:r>
              <a:rPr lang="zh-CN" altLang="zh-CN" dirty="0">
                <a:solidFill>
                  <a:srgbClr val="FF0000"/>
                </a:solidFill>
              </a:rPr>
              <a:t>响应式展示 </a:t>
            </a:r>
          </a:p>
          <a:p>
            <a:r>
              <a:rPr lang="zh-CN" altLang="zh-CN" b="1" dirty="0"/>
              <a:t>缺点</a:t>
            </a:r>
            <a:r>
              <a:rPr lang="zh-CN" altLang="zh-CN" dirty="0"/>
              <a:t> </a:t>
            </a:r>
          </a:p>
          <a:p>
            <a:r>
              <a:rPr lang="zh-CN" altLang="zh-CN" dirty="0">
                <a:solidFill>
                  <a:srgbClr val="FF0000"/>
                </a:solidFill>
              </a:rPr>
              <a:t>代码量比较大</a:t>
            </a:r>
            <a:r>
              <a:rPr lang="zh-CN" altLang="zh-CN" dirty="0"/>
              <a:t>，维护不方便 </a:t>
            </a:r>
            <a:r>
              <a:rPr lang="zh-CN" altLang="en-US" dirty="0" smtClean="0"/>
              <a:t>。（针对不同分辨率写</a:t>
            </a:r>
            <a:r>
              <a:rPr lang="en-US" altLang="zh-CN" dirty="0" smtClean="0"/>
              <a:t>rem</a:t>
            </a:r>
            <a:r>
              <a:rPr lang="zh-CN" altLang="en-US" dirty="0" smtClean="0"/>
              <a:t>，</a:t>
            </a:r>
            <a:r>
              <a:rPr lang="en-US" altLang="zh-CN" dirty="0" smtClean="0"/>
              <a:t>font-size</a:t>
            </a:r>
            <a:r>
              <a:rPr lang="zh-CN" altLang="en-US" dirty="0" smtClean="0"/>
              <a:t>的取值等问题）</a:t>
            </a:r>
            <a:endParaRPr lang="zh-CN" altLang="zh-CN" dirty="0"/>
          </a:p>
          <a:p>
            <a:r>
              <a:rPr lang="zh-CN" altLang="zh-CN" dirty="0"/>
              <a:t>为了兼顾大屏幕或高清设备，会造成其他设备资源</a:t>
            </a:r>
            <a:r>
              <a:rPr lang="zh-CN" altLang="zh-CN" dirty="0">
                <a:solidFill>
                  <a:srgbClr val="FF0000"/>
                </a:solidFill>
              </a:rPr>
              <a:t>浪费</a:t>
            </a:r>
            <a:r>
              <a:rPr lang="zh-CN" altLang="zh-CN" dirty="0"/>
              <a:t>，特别是加载图片资源 </a:t>
            </a:r>
          </a:p>
          <a:p>
            <a:r>
              <a:rPr lang="zh-CN" altLang="zh-CN" dirty="0"/>
              <a:t>为了兼顾移动端和</a:t>
            </a:r>
            <a:r>
              <a:rPr lang="en-US" altLang="zh-CN" dirty="0"/>
              <a:t>PC</a:t>
            </a:r>
            <a:r>
              <a:rPr lang="zh-CN" altLang="zh-CN" dirty="0"/>
              <a:t>端各自响应式的展示效果，难免会损失各自特有的交互方式</a:t>
            </a:r>
          </a:p>
        </p:txBody>
      </p:sp>
    </p:spTree>
    <p:extLst>
      <p:ext uri="{BB962C8B-B14F-4D97-AF65-F5344CB8AC3E}">
        <p14:creationId xmlns:p14="http://schemas.microsoft.com/office/powerpoint/2010/main" val="3970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539724" y="222665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JS</a:t>
            </a:r>
            <a:r>
              <a:rPr lang="zh-CN" altLang="zh-CN" sz="2800" dirty="0"/>
              <a:t>计算</a:t>
            </a:r>
            <a:r>
              <a:rPr lang="en-US" altLang="zh-CN" sz="2800" dirty="0"/>
              <a:t>font-size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539724" y="806934"/>
            <a:ext cx="105496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网易的方法：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zh-CN" sz="1600" dirty="0" smtClean="0"/>
              <a:t>基于</a:t>
            </a:r>
            <a:r>
              <a:rPr lang="en-US" altLang="zh-CN" sz="1600" dirty="0"/>
              <a:t>iphone4</a:t>
            </a:r>
            <a:r>
              <a:rPr lang="zh-CN" altLang="zh-CN" sz="1600" dirty="0"/>
              <a:t>或者</a:t>
            </a:r>
            <a:r>
              <a:rPr lang="en-US" altLang="zh-CN" sz="1600" dirty="0"/>
              <a:t>iphone5</a:t>
            </a:r>
            <a:r>
              <a:rPr lang="zh-CN" altLang="zh-CN" sz="1600" dirty="0"/>
              <a:t>来的，</a:t>
            </a:r>
            <a:r>
              <a:rPr lang="zh-CN" altLang="zh-CN" sz="1600" dirty="0" smtClean="0"/>
              <a:t>所以设计</a:t>
            </a:r>
            <a:r>
              <a:rPr lang="zh-CN" altLang="zh-CN" sz="1600" dirty="0"/>
              <a:t>稿竖直放时的横向分辨率为</a:t>
            </a:r>
            <a:r>
              <a:rPr lang="en-US" altLang="zh-CN" sz="1600" dirty="0"/>
              <a:t>640px</a:t>
            </a:r>
            <a:r>
              <a:rPr lang="zh-CN" altLang="zh-CN" sz="1600" dirty="0"/>
              <a:t>，为了计算方便，取一个</a:t>
            </a:r>
            <a:r>
              <a:rPr lang="en-US" altLang="zh-CN" sz="1600" dirty="0"/>
              <a:t>100px</a:t>
            </a:r>
            <a:r>
              <a:rPr lang="zh-CN" altLang="zh-CN" sz="1600" dirty="0"/>
              <a:t>的</a:t>
            </a:r>
            <a:r>
              <a:rPr lang="en-US" altLang="zh-CN" sz="1600" dirty="0"/>
              <a:t>font-size</a:t>
            </a:r>
            <a:r>
              <a:rPr lang="zh-CN" altLang="zh-CN" sz="1600" dirty="0"/>
              <a:t>为参照，那么</a:t>
            </a:r>
            <a:r>
              <a:rPr lang="en-US" altLang="zh-CN" sz="1600" dirty="0"/>
              <a:t>body</a:t>
            </a:r>
            <a:r>
              <a:rPr lang="zh-CN" altLang="zh-CN" sz="1600" dirty="0"/>
              <a:t>元素的宽度就可以设置为</a:t>
            </a:r>
            <a:r>
              <a:rPr lang="en-US" altLang="zh-CN" sz="1600" dirty="0"/>
              <a:t>width: 6.4rem</a:t>
            </a:r>
            <a:r>
              <a:rPr lang="zh-CN" altLang="zh-CN" sz="1600" dirty="0"/>
              <a:t>，于是</a:t>
            </a:r>
            <a:r>
              <a:rPr lang="en-US" altLang="zh-CN" sz="1600" dirty="0"/>
              <a:t>html</a:t>
            </a:r>
            <a:r>
              <a:rPr lang="zh-CN" altLang="zh-CN" sz="1600" dirty="0"/>
              <a:t>的</a:t>
            </a:r>
            <a:r>
              <a:rPr lang="en-US" altLang="zh-CN" sz="1600" dirty="0"/>
              <a:t>font-size=</a:t>
            </a:r>
            <a:r>
              <a:rPr lang="en-US" altLang="zh-CN" sz="1600" dirty="0" err="1"/>
              <a:t>deviceWidth</a:t>
            </a:r>
            <a:r>
              <a:rPr lang="en-US" altLang="zh-CN" sz="1600" dirty="0"/>
              <a:t> / 6.4</a:t>
            </a:r>
            <a:r>
              <a:rPr lang="zh-CN" altLang="zh-CN" sz="1600" dirty="0"/>
              <a:t>。这个</a:t>
            </a:r>
            <a:r>
              <a:rPr lang="en-US" altLang="zh-CN" sz="1600" dirty="0" err="1"/>
              <a:t>deviceWidth</a:t>
            </a:r>
            <a:r>
              <a:rPr lang="zh-CN" altLang="zh-CN" sz="1600" dirty="0"/>
              <a:t>就是</a:t>
            </a:r>
            <a:r>
              <a:rPr lang="en-US" altLang="zh-CN" sz="1600" dirty="0"/>
              <a:t>viewport</a:t>
            </a:r>
            <a:r>
              <a:rPr lang="zh-CN" altLang="zh-CN" sz="1600" dirty="0"/>
              <a:t>设置中的那个</a:t>
            </a:r>
            <a:r>
              <a:rPr lang="en-US" altLang="zh-CN" sz="1600" dirty="0" err="1"/>
              <a:t>deviceWidth</a:t>
            </a:r>
            <a:r>
              <a:rPr lang="zh-CN" altLang="zh-CN" sz="1600" dirty="0"/>
              <a:t>。根据这个计算规则，可得出不同分辨率下</a:t>
            </a:r>
            <a:r>
              <a:rPr lang="en-US" altLang="zh-CN" sz="1600" dirty="0"/>
              <a:t>html</a:t>
            </a:r>
            <a:r>
              <a:rPr lang="zh-CN" altLang="zh-CN" sz="1600" dirty="0"/>
              <a:t>的</a:t>
            </a:r>
            <a:r>
              <a:rPr lang="en-US" altLang="zh-CN" sz="1600" dirty="0"/>
              <a:t>font-size</a:t>
            </a:r>
            <a:r>
              <a:rPr lang="zh-CN" altLang="zh-CN" sz="1600" dirty="0"/>
              <a:t>大小如下：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en-US" altLang="zh-CN" sz="1600" dirty="0" err="1"/>
              <a:t>deviceWidth</a:t>
            </a:r>
            <a:r>
              <a:rPr lang="en-US" altLang="zh-CN" sz="1600" dirty="0"/>
              <a:t> = 320</a:t>
            </a:r>
            <a:r>
              <a:rPr lang="zh-CN" altLang="zh-CN" sz="1600" dirty="0"/>
              <a:t>，</a:t>
            </a:r>
            <a:r>
              <a:rPr lang="en-US" altLang="zh-CN" sz="1600" dirty="0"/>
              <a:t>font-size = 320 / 6.4 = 50px</a:t>
            </a:r>
            <a:endParaRPr lang="zh-CN" altLang="zh-CN" sz="1600" dirty="0"/>
          </a:p>
          <a:p>
            <a:r>
              <a:rPr lang="en-US" altLang="zh-CN" sz="1600" dirty="0" err="1"/>
              <a:t>deviceWidth</a:t>
            </a:r>
            <a:r>
              <a:rPr lang="en-US" altLang="zh-CN" sz="1600" dirty="0"/>
              <a:t> = 375</a:t>
            </a:r>
            <a:r>
              <a:rPr lang="zh-CN" altLang="zh-CN" sz="1600" dirty="0"/>
              <a:t>，</a:t>
            </a:r>
            <a:r>
              <a:rPr lang="en-US" altLang="zh-CN" sz="1600" dirty="0"/>
              <a:t>font-size = 375 / 6.4 = 58.59375px</a:t>
            </a:r>
            <a:endParaRPr lang="zh-CN" altLang="zh-CN" sz="1600" dirty="0"/>
          </a:p>
          <a:p>
            <a:r>
              <a:rPr lang="en-US" altLang="zh-CN" sz="1600" dirty="0" err="1"/>
              <a:t>deviceWidth</a:t>
            </a:r>
            <a:r>
              <a:rPr lang="en-US" altLang="zh-CN" sz="1600" dirty="0"/>
              <a:t> = 414</a:t>
            </a:r>
            <a:r>
              <a:rPr lang="zh-CN" altLang="zh-CN" sz="1600" dirty="0"/>
              <a:t>，</a:t>
            </a:r>
            <a:r>
              <a:rPr lang="en-US" altLang="zh-CN" sz="1600" dirty="0"/>
              <a:t>font-size = 414 / 6.4 = 64.6875px</a:t>
            </a:r>
            <a:endParaRPr lang="zh-CN" altLang="zh-CN" sz="1600" dirty="0"/>
          </a:p>
          <a:p>
            <a:r>
              <a:rPr lang="en-US" altLang="zh-CN" sz="1600" dirty="0" err="1"/>
              <a:t>deviceWidth</a:t>
            </a:r>
            <a:r>
              <a:rPr lang="en-US" altLang="zh-CN" sz="1600" dirty="0"/>
              <a:t> = 500</a:t>
            </a:r>
            <a:r>
              <a:rPr lang="zh-CN" altLang="zh-CN" sz="1600" dirty="0"/>
              <a:t>，</a:t>
            </a:r>
            <a:r>
              <a:rPr lang="en-US" altLang="zh-CN" sz="1600" dirty="0"/>
              <a:t>font-size = 500 / 6.4 = </a:t>
            </a:r>
            <a:r>
              <a:rPr lang="en-US" altLang="zh-CN" sz="1600" dirty="0" smtClean="0"/>
              <a:t>78.125px</a:t>
            </a:r>
          </a:p>
          <a:p>
            <a:endParaRPr lang="en-US" altLang="zh-CN" sz="1600" dirty="0"/>
          </a:p>
          <a:p>
            <a:r>
              <a:rPr lang="en-US" altLang="zh-CN" sz="1600" dirty="0" err="1"/>
              <a:t>deviceWidth</a:t>
            </a:r>
            <a:r>
              <a:rPr lang="zh-CN" altLang="zh-CN" sz="1600" dirty="0"/>
              <a:t>通过</a:t>
            </a:r>
            <a:r>
              <a:rPr lang="en-US" altLang="zh-CN" sz="1600" dirty="0" err="1"/>
              <a:t>document.documentElement.clientWidth</a:t>
            </a:r>
            <a:r>
              <a:rPr lang="zh-CN" altLang="zh-CN" sz="1600" dirty="0"/>
              <a:t>就能取到了，所以当页面的</a:t>
            </a:r>
            <a:r>
              <a:rPr lang="en-US" altLang="zh-CN" sz="1600" dirty="0" err="1"/>
              <a:t>dom</a:t>
            </a:r>
            <a:r>
              <a:rPr lang="en-US" altLang="zh-CN" sz="1600" dirty="0"/>
              <a:t> ready</a:t>
            </a:r>
            <a:r>
              <a:rPr lang="zh-CN" altLang="zh-CN" sz="1600" dirty="0"/>
              <a:t>后，做的第一件事情就是：</a:t>
            </a:r>
          </a:p>
          <a:p>
            <a:r>
              <a:rPr lang="en-US" altLang="zh-CN" sz="1600" dirty="0" err="1"/>
              <a:t>document.documentElement.style.fontSize</a:t>
            </a:r>
            <a:r>
              <a:rPr lang="en-US" altLang="zh-CN" sz="1600" dirty="0"/>
              <a:t> = </a:t>
            </a:r>
            <a:r>
              <a:rPr lang="en-US" altLang="zh-CN" sz="1600" dirty="0" err="1"/>
              <a:t>document.documentElement.clientWidth</a:t>
            </a:r>
            <a:r>
              <a:rPr lang="en-US" altLang="zh-CN" sz="1600" dirty="0"/>
              <a:t> / 6.4 + '</a:t>
            </a:r>
            <a:r>
              <a:rPr lang="en-US" altLang="zh-CN" sz="1600" dirty="0" err="1"/>
              <a:t>px</a:t>
            </a:r>
            <a:r>
              <a:rPr lang="en-US" altLang="zh-CN" sz="1600" dirty="0" smtClean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40150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47CA92-04AC-4247-A2F2-F9018823624A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A2C39AC-0FD3-4E94-A3EE-CC08801C25C4}"/>
              </a:ext>
            </a:extLst>
          </p:cNvPr>
          <p:cNvSpPr/>
          <p:nvPr/>
        </p:nvSpPr>
        <p:spPr>
          <a:xfrm>
            <a:off x="1236398" y="1130300"/>
            <a:ext cx="4147080" cy="3575050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F5AAD-F739-4044-9CA1-48F8211F9C49}"/>
              </a:ext>
            </a:extLst>
          </p:cNvPr>
          <p:cNvSpPr txBox="1"/>
          <p:nvPr/>
        </p:nvSpPr>
        <p:spPr>
          <a:xfrm>
            <a:off x="3021278" y="1550640"/>
            <a:ext cx="30747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</a:rPr>
              <a:t>0</a:t>
            </a:r>
            <a:r>
              <a:rPr lang="en-US" altLang="zh-CN" sz="19900" dirty="0">
                <a:solidFill>
                  <a:srgbClr val="1D273B"/>
                </a:solidFill>
              </a:rPr>
              <a:t>1</a:t>
            </a:r>
            <a:endParaRPr lang="zh-CN" altLang="en-US" sz="19900" dirty="0">
              <a:solidFill>
                <a:srgbClr val="1D273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3CB30-3D63-425A-AA8A-2493433AD465}"/>
              </a:ext>
            </a:extLst>
          </p:cNvPr>
          <p:cNvSpPr txBox="1"/>
          <p:nvPr/>
        </p:nvSpPr>
        <p:spPr>
          <a:xfrm>
            <a:off x="5903686" y="3657600"/>
            <a:ext cx="310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语义化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7CDFC-D0EE-46D9-ABCD-5D026A3B72D0}"/>
              </a:ext>
            </a:extLst>
          </p:cNvPr>
          <p:cNvCxnSpPr>
            <a:cxnSpLocks/>
          </p:cNvCxnSpPr>
          <p:nvPr/>
        </p:nvCxnSpPr>
        <p:spPr>
          <a:xfrm flipH="1">
            <a:off x="4951431" y="4180820"/>
            <a:ext cx="3641026" cy="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7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539724" y="98723"/>
            <a:ext cx="1054961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使用方法：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）先拿设计稿竖着的</a:t>
            </a:r>
            <a:r>
              <a:rPr lang="zh-CN" altLang="zh-CN" dirty="0">
                <a:solidFill>
                  <a:srgbClr val="FF0000"/>
                </a:solidFill>
              </a:rPr>
              <a:t>横向分辨率除以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zh-CN" altLang="zh-CN" dirty="0">
                <a:solidFill>
                  <a:srgbClr val="FF0000"/>
                </a:solidFill>
              </a:rPr>
              <a:t>得到</a:t>
            </a:r>
            <a:r>
              <a:rPr lang="en-US" altLang="zh-CN" dirty="0">
                <a:solidFill>
                  <a:srgbClr val="FF0000"/>
                </a:solidFill>
              </a:rPr>
              <a:t>body</a:t>
            </a:r>
            <a:r>
              <a:rPr lang="zh-CN" altLang="zh-CN" dirty="0">
                <a:solidFill>
                  <a:srgbClr val="FF0000"/>
                </a:solidFill>
              </a:rPr>
              <a:t>元素的宽度</a:t>
            </a:r>
            <a:r>
              <a:rPr lang="zh-CN" altLang="zh-CN" dirty="0"/>
              <a:t>：如果设计稿基于</a:t>
            </a:r>
            <a:r>
              <a:rPr lang="en-US" altLang="zh-CN" dirty="0"/>
              <a:t>iphone6</a:t>
            </a:r>
            <a:r>
              <a:rPr lang="zh-CN" altLang="zh-CN" dirty="0"/>
              <a:t>，横向分辨率为</a:t>
            </a:r>
            <a:r>
              <a:rPr lang="en-US" altLang="zh-CN" dirty="0"/>
              <a:t>750</a:t>
            </a:r>
            <a:r>
              <a:rPr lang="zh-CN" altLang="zh-CN" dirty="0"/>
              <a:t>，</a:t>
            </a:r>
            <a:r>
              <a:rPr lang="en-US" altLang="zh-CN" dirty="0"/>
              <a:t>body</a:t>
            </a:r>
            <a:r>
              <a:rPr lang="zh-CN" altLang="zh-CN" dirty="0"/>
              <a:t>的</a:t>
            </a:r>
            <a:r>
              <a:rPr lang="en-US" altLang="zh-CN" dirty="0"/>
              <a:t>width</a:t>
            </a:r>
            <a:r>
              <a:rPr lang="zh-CN" altLang="zh-CN" dirty="0"/>
              <a:t>为</a:t>
            </a:r>
            <a:r>
              <a:rPr lang="en-US" altLang="zh-CN" dirty="0"/>
              <a:t>750 / 100 = 7.5rem</a:t>
            </a:r>
            <a:r>
              <a:rPr lang="zh-CN" altLang="zh-CN" dirty="0"/>
              <a:t>如果设计稿基于</a:t>
            </a:r>
            <a:r>
              <a:rPr lang="en-US" altLang="zh-CN" dirty="0"/>
              <a:t>iphone4/5</a:t>
            </a:r>
            <a:r>
              <a:rPr lang="zh-CN" altLang="zh-CN" dirty="0"/>
              <a:t>，横向分辨率为</a:t>
            </a:r>
            <a:r>
              <a:rPr lang="en-US" altLang="zh-CN" dirty="0"/>
              <a:t>640</a:t>
            </a:r>
            <a:r>
              <a:rPr lang="zh-CN" altLang="zh-CN" dirty="0"/>
              <a:t>，</a:t>
            </a:r>
            <a:r>
              <a:rPr lang="en-US" altLang="zh-CN" dirty="0"/>
              <a:t>body</a:t>
            </a:r>
            <a:r>
              <a:rPr lang="zh-CN" altLang="zh-CN" dirty="0"/>
              <a:t>的</a:t>
            </a:r>
            <a:r>
              <a:rPr lang="en-US" altLang="zh-CN" dirty="0"/>
              <a:t>width</a:t>
            </a:r>
            <a:r>
              <a:rPr lang="zh-CN" altLang="zh-CN" dirty="0"/>
              <a:t>为</a:t>
            </a:r>
            <a:r>
              <a:rPr lang="en-US" altLang="zh-CN" dirty="0"/>
              <a:t>640 / 100 = 6.4rem</a:t>
            </a: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）布局时，设计图标注的尺寸除以</a:t>
            </a:r>
            <a:r>
              <a:rPr lang="en-US" altLang="zh-CN" dirty="0"/>
              <a:t>100</a:t>
            </a:r>
            <a:r>
              <a:rPr lang="zh-CN" altLang="zh-CN" dirty="0"/>
              <a:t>得到</a:t>
            </a:r>
            <a:r>
              <a:rPr lang="en-US" altLang="zh-CN" dirty="0" err="1"/>
              <a:t>css</a:t>
            </a:r>
            <a:r>
              <a:rPr lang="zh-CN" altLang="zh-CN" dirty="0"/>
              <a:t>中的尺寸，</a:t>
            </a:r>
            <a:r>
              <a:rPr lang="zh-CN" altLang="en-US" dirty="0">
                <a:solidFill>
                  <a:srgbClr val="FF0000"/>
                </a:solidFill>
              </a:rPr>
              <a:t>例如某个</a:t>
            </a:r>
            <a:r>
              <a:rPr lang="en-US" altLang="zh-CN" dirty="0">
                <a:solidFill>
                  <a:srgbClr val="FF0000"/>
                </a:solidFill>
              </a:rPr>
              <a:t>DIV</a:t>
            </a:r>
            <a:r>
              <a:rPr lang="zh-CN" altLang="zh-CN" dirty="0">
                <a:solidFill>
                  <a:srgbClr val="FF0000"/>
                </a:solidFill>
              </a:rPr>
              <a:t>高度为</a:t>
            </a:r>
            <a:r>
              <a:rPr lang="en-US" altLang="zh-CN" dirty="0">
                <a:solidFill>
                  <a:srgbClr val="FF0000"/>
                </a:solidFill>
              </a:rPr>
              <a:t>210px</a:t>
            </a:r>
            <a:r>
              <a:rPr lang="zh-CN" altLang="zh-CN" dirty="0">
                <a:solidFill>
                  <a:srgbClr val="FF0000"/>
                </a:solidFill>
              </a:rPr>
              <a:t>，写样式的时候应该这么写：</a:t>
            </a:r>
            <a:r>
              <a:rPr lang="en-US" altLang="zh-CN" dirty="0">
                <a:solidFill>
                  <a:srgbClr val="FF0000"/>
                </a:solidFill>
              </a:rPr>
              <a:t>height: 2.1rem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）在</a:t>
            </a:r>
            <a:r>
              <a:rPr lang="en-US" altLang="zh-CN" dirty="0" err="1"/>
              <a:t>dom</a:t>
            </a:r>
            <a:r>
              <a:rPr lang="en-US" altLang="zh-CN" dirty="0"/>
              <a:t> ready</a:t>
            </a:r>
            <a:r>
              <a:rPr lang="zh-CN" altLang="zh-CN" dirty="0"/>
              <a:t>以后，通过以下代码设置</a:t>
            </a:r>
            <a:r>
              <a:rPr lang="en-US" altLang="zh-CN" dirty="0"/>
              <a:t>html</a:t>
            </a:r>
            <a:r>
              <a:rPr lang="zh-CN" altLang="zh-CN" dirty="0"/>
              <a:t>的</a:t>
            </a:r>
            <a:r>
              <a:rPr lang="en-US" altLang="zh-CN" dirty="0"/>
              <a:t>font-size: </a:t>
            </a:r>
            <a:r>
              <a:rPr lang="en-US" altLang="zh-CN" dirty="0" err="1"/>
              <a:t>document.documentElement.style.fontSize</a:t>
            </a:r>
            <a:r>
              <a:rPr lang="en-US" altLang="zh-CN" dirty="0"/>
              <a:t> = </a:t>
            </a:r>
            <a:r>
              <a:rPr lang="en-US" altLang="zh-CN" dirty="0" err="1"/>
              <a:t>document.documentElement.clientWidth</a:t>
            </a:r>
            <a:r>
              <a:rPr lang="en-US" altLang="zh-CN" dirty="0"/>
              <a:t> / 6.4 + '</a:t>
            </a:r>
            <a:r>
              <a:rPr lang="en-US" altLang="zh-CN" dirty="0" err="1"/>
              <a:t>px</a:t>
            </a:r>
            <a:r>
              <a:rPr lang="en-US" altLang="zh-CN" dirty="0"/>
              <a:t>'; </a:t>
            </a:r>
            <a:r>
              <a:rPr lang="en-US" altLang="zh-CN" dirty="0">
                <a:solidFill>
                  <a:srgbClr val="FF0000"/>
                </a:solidFill>
              </a:rPr>
              <a:t>6.4</a:t>
            </a:r>
            <a:r>
              <a:rPr lang="zh-CN" altLang="zh-CN" dirty="0">
                <a:solidFill>
                  <a:srgbClr val="FF0000"/>
                </a:solidFill>
              </a:rPr>
              <a:t>只是举个例子，如果是</a:t>
            </a:r>
            <a:r>
              <a:rPr lang="en-US" altLang="zh-CN" dirty="0">
                <a:solidFill>
                  <a:srgbClr val="FF0000"/>
                </a:solidFill>
              </a:rPr>
              <a:t>750</a:t>
            </a:r>
            <a:r>
              <a:rPr lang="zh-CN" altLang="zh-CN" dirty="0">
                <a:solidFill>
                  <a:srgbClr val="FF0000"/>
                </a:solidFill>
              </a:rPr>
              <a:t>的设计稿，应该除以</a:t>
            </a:r>
            <a:r>
              <a:rPr lang="en-US" altLang="zh-CN" dirty="0">
                <a:solidFill>
                  <a:srgbClr val="FF0000"/>
                </a:solidFill>
              </a:rPr>
              <a:t>7.5</a:t>
            </a:r>
            <a:r>
              <a:rPr lang="zh-CN" altLang="zh-CN" dirty="0">
                <a:solidFill>
                  <a:srgbClr val="FF0000"/>
                </a:solidFill>
              </a:rPr>
              <a:t>。</a:t>
            </a:r>
            <a:r>
              <a:rPr lang="en-US" altLang="zh-CN" dirty="0"/>
              <a:t> 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font-size</a:t>
            </a:r>
            <a:r>
              <a:rPr lang="zh-CN" altLang="zh-CN" dirty="0"/>
              <a:t>可能需要额外的媒介查询，并且</a:t>
            </a:r>
            <a:r>
              <a:rPr lang="en-US" altLang="zh-CN" dirty="0"/>
              <a:t>font-size</a:t>
            </a:r>
            <a:r>
              <a:rPr lang="zh-CN" altLang="zh-CN" dirty="0"/>
              <a:t>不能使用</a:t>
            </a:r>
            <a:r>
              <a:rPr lang="en-US" altLang="zh-CN" dirty="0"/>
              <a:t>rem</a:t>
            </a:r>
            <a:r>
              <a:rPr lang="zh-CN" altLang="zh-CN" dirty="0"/>
              <a:t>，如网易的设置：</a:t>
            </a:r>
            <a:r>
              <a:rPr lang="en-US" altLang="zh-CN" dirty="0"/>
              <a:t>@media screen and (max-width:321px){    .m-</a:t>
            </a:r>
            <a:r>
              <a:rPr lang="en-US" altLang="zh-CN" dirty="0" err="1"/>
              <a:t>navlist</a:t>
            </a:r>
            <a:r>
              <a:rPr lang="en-US" altLang="zh-CN" dirty="0"/>
              <a:t>{font-size:15px}} @media screen and (min-width:321px) and (max-width:400px){    .m-</a:t>
            </a:r>
            <a:r>
              <a:rPr lang="en-US" altLang="zh-CN" dirty="0" err="1"/>
              <a:t>navlist</a:t>
            </a:r>
            <a:r>
              <a:rPr lang="en-US" altLang="zh-CN" dirty="0"/>
              <a:t>{font-size:16px}} @media screen and (min-width:400px){    .m-</a:t>
            </a:r>
            <a:r>
              <a:rPr lang="en-US" altLang="zh-CN" dirty="0" err="1"/>
              <a:t>navlist</a:t>
            </a:r>
            <a:r>
              <a:rPr lang="en-US" altLang="zh-CN" dirty="0"/>
              <a:t>{font-size:18px</a:t>
            </a:r>
            <a:r>
              <a:rPr lang="en-US" altLang="zh-CN" dirty="0" smtClean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个情况要说明：</a:t>
            </a:r>
            <a:r>
              <a:rPr lang="en-US" altLang="zh-CN" dirty="0"/>
              <a:t>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     </a:t>
            </a:r>
            <a:r>
              <a:rPr lang="zh-CN" altLang="zh-CN" dirty="0" smtClean="0"/>
              <a:t>第一</a:t>
            </a:r>
            <a:r>
              <a:rPr lang="zh-CN" altLang="zh-CN" dirty="0"/>
              <a:t>，如果采用网易这种做法，视口要如下设置：</a:t>
            </a:r>
            <a:r>
              <a:rPr lang="en-US" altLang="zh-CN" dirty="0"/>
              <a:t> &lt;meta name="viewport" content="initial-scale=1,maximum-scale=1, minimum-scale=1</a:t>
            </a:r>
            <a:r>
              <a:rPr lang="en-US" altLang="zh-CN" dirty="0" smtClean="0"/>
              <a:t>"&gt;</a:t>
            </a:r>
          </a:p>
          <a:p>
            <a:endParaRPr lang="en-US" altLang="zh-CN" dirty="0"/>
          </a:p>
          <a:p>
            <a:r>
              <a:rPr lang="en-US" altLang="zh-CN" dirty="0" smtClean="0"/>
              <a:t>     </a:t>
            </a:r>
            <a:r>
              <a:rPr lang="zh-CN" altLang="zh-CN" dirty="0" smtClean="0"/>
              <a:t>第二</a:t>
            </a:r>
            <a:r>
              <a:rPr lang="zh-CN" altLang="zh-CN" dirty="0"/>
              <a:t>，当</a:t>
            </a:r>
            <a:r>
              <a:rPr lang="en-US" altLang="zh-CN" dirty="0" err="1"/>
              <a:t>deviceWidth</a:t>
            </a:r>
            <a:r>
              <a:rPr lang="zh-CN" altLang="zh-CN" dirty="0"/>
              <a:t>大于设计稿的横向分辨率时，</a:t>
            </a:r>
            <a:r>
              <a:rPr lang="en-US" altLang="zh-CN" dirty="0"/>
              <a:t>html</a:t>
            </a:r>
            <a:r>
              <a:rPr lang="zh-CN" altLang="zh-CN" dirty="0"/>
              <a:t>的</a:t>
            </a:r>
            <a:r>
              <a:rPr lang="en-US" altLang="zh-CN" dirty="0"/>
              <a:t>font-size</a:t>
            </a:r>
            <a:r>
              <a:rPr lang="zh-CN" altLang="zh-CN" dirty="0"/>
              <a:t>始终等于横向分辨率</a:t>
            </a:r>
            <a:r>
              <a:rPr lang="en-US" altLang="zh-CN" dirty="0"/>
              <a:t>/body</a:t>
            </a:r>
            <a:r>
              <a:rPr lang="zh-CN" altLang="zh-CN" dirty="0"/>
              <a:t>元素宽</a:t>
            </a:r>
            <a:r>
              <a:rPr lang="zh-CN" altLang="zh-CN" dirty="0" smtClean="0"/>
              <a:t>：</a:t>
            </a:r>
            <a:endParaRPr lang="en-US" altLang="zh-CN" dirty="0"/>
          </a:p>
          <a:p>
            <a:endParaRPr lang="zh-CN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65849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539724" y="98723"/>
            <a:ext cx="10549617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&lt;!--</a:t>
            </a:r>
            <a:r>
              <a:rPr lang="zh-CN" altLang="en-US" sz="1600" dirty="0"/>
              <a:t>阿里巴巴团队提供了</a:t>
            </a:r>
            <a:r>
              <a:rPr lang="zh-CN" altLang="zh-CN" sz="1600" dirty="0"/>
              <a:t>高清方案</a:t>
            </a:r>
            <a:r>
              <a:rPr lang="zh-CN" altLang="zh-CN" sz="1600" dirty="0" smtClean="0"/>
              <a:t>布局</a:t>
            </a:r>
            <a:r>
              <a:rPr lang="zh-CN" altLang="en-US" sz="1600" dirty="0" smtClean="0"/>
              <a:t>的核心</a:t>
            </a:r>
            <a:r>
              <a:rPr lang="zh-CN" altLang="zh-CN" sz="1600" dirty="0" smtClean="0"/>
              <a:t>代码</a:t>
            </a:r>
            <a:r>
              <a:rPr lang="zh-CN" altLang="zh-CN" sz="1600" dirty="0"/>
              <a:t>，放到</a:t>
            </a:r>
            <a:r>
              <a:rPr lang="en-US" altLang="zh-CN" sz="1600" dirty="0"/>
              <a:t>head</a:t>
            </a:r>
            <a:r>
              <a:rPr lang="zh-CN" altLang="zh-CN" sz="1600" dirty="0"/>
              <a:t>标签即可，注意不要设置</a:t>
            </a:r>
            <a:r>
              <a:rPr lang="en-US" altLang="zh-CN" sz="1600" dirty="0"/>
              <a:t>meta viewport</a:t>
            </a:r>
            <a:r>
              <a:rPr lang="zh-CN" altLang="zh-CN" sz="1600" dirty="0"/>
              <a:t>，因为会自动生成</a:t>
            </a:r>
            <a:endParaRPr lang="en-US" altLang="zh-CN" sz="1600" dirty="0"/>
          </a:p>
          <a:p>
            <a:r>
              <a:rPr lang="en-US" altLang="zh-CN" sz="1600" dirty="0" smtClean="0"/>
              <a:t>--&gt;</a:t>
            </a:r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&lt;</a:t>
            </a:r>
            <a:r>
              <a:rPr lang="en-US" altLang="zh-CN" sz="1600" dirty="0"/>
              <a:t>script&gt;!function(e){function t(a){if(</a:t>
            </a:r>
            <a:r>
              <a:rPr lang="en-US" altLang="zh-CN" sz="1600" dirty="0" err="1"/>
              <a:t>i</a:t>
            </a:r>
            <a:r>
              <a:rPr lang="en-US" altLang="zh-CN" sz="1600" dirty="0"/>
              <a:t>[a])return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[a].</a:t>
            </a:r>
            <a:r>
              <a:rPr lang="en-US" altLang="zh-CN" sz="1600" dirty="0" err="1"/>
              <a:t>exports;var</a:t>
            </a:r>
            <a:r>
              <a:rPr lang="en-US" altLang="zh-CN" sz="1600" dirty="0"/>
              <a:t> n=</a:t>
            </a:r>
            <a:r>
              <a:rPr lang="en-US" altLang="zh-CN" sz="1600" dirty="0" err="1"/>
              <a:t>i</a:t>
            </a:r>
            <a:r>
              <a:rPr lang="en-US" altLang="zh-CN" sz="1600" dirty="0"/>
              <a:t>[a]={exports:{},</a:t>
            </a:r>
            <a:r>
              <a:rPr lang="en-US" altLang="zh-CN" sz="1600" dirty="0" err="1"/>
              <a:t>id:a,loaded</a:t>
            </a:r>
            <a:r>
              <a:rPr lang="en-US" altLang="zh-CN" sz="1600" dirty="0"/>
              <a:t>:!1};return e[a].call(</a:t>
            </a:r>
            <a:r>
              <a:rPr lang="en-US" altLang="zh-CN" sz="1600" dirty="0" err="1"/>
              <a:t>n.exports,n,n.exports,t</a:t>
            </a:r>
            <a:r>
              <a:rPr lang="en-US" altLang="zh-CN" sz="1600" dirty="0"/>
              <a:t>),</a:t>
            </a:r>
            <a:r>
              <a:rPr lang="en-US" altLang="zh-CN" sz="1600" dirty="0" err="1"/>
              <a:t>n.loaded</a:t>
            </a:r>
            <a:r>
              <a:rPr lang="en-US" altLang="zh-CN" sz="1600" dirty="0"/>
              <a:t>=!0,n.exports}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={};return </a:t>
            </a:r>
            <a:r>
              <a:rPr lang="en-US" altLang="zh-CN" sz="1600" dirty="0" err="1"/>
              <a:t>t.m</a:t>
            </a:r>
            <a:r>
              <a:rPr lang="en-US" altLang="zh-CN" sz="1600" dirty="0"/>
              <a:t>=</a:t>
            </a:r>
            <a:r>
              <a:rPr lang="en-US" altLang="zh-CN" sz="1600" dirty="0" err="1"/>
              <a:t>e,t.c</a:t>
            </a:r>
            <a:r>
              <a:rPr lang="en-US" altLang="zh-CN" sz="1600" dirty="0"/>
              <a:t>=</a:t>
            </a:r>
            <a:r>
              <a:rPr lang="en-US" altLang="zh-CN" sz="1600" dirty="0" err="1"/>
              <a:t>i,t.p</a:t>
            </a:r>
            <a:r>
              <a:rPr lang="en-US" altLang="zh-CN" sz="1600" dirty="0"/>
              <a:t>="",t(0)}([function(</a:t>
            </a:r>
            <a:r>
              <a:rPr lang="en-US" altLang="zh-CN" sz="1600" dirty="0" err="1"/>
              <a:t>e,t</a:t>
            </a:r>
            <a:r>
              <a:rPr lang="en-US" altLang="zh-CN" sz="1600" dirty="0"/>
              <a:t>){"use strict";</a:t>
            </a:r>
            <a:r>
              <a:rPr lang="en-US" altLang="zh-CN" sz="1600" dirty="0" err="1"/>
              <a:t>Object.defineProperty</a:t>
            </a:r>
            <a:r>
              <a:rPr lang="en-US" altLang="zh-CN" sz="1600" dirty="0"/>
              <a:t>(t,"__</a:t>
            </a:r>
            <a:r>
              <a:rPr lang="en-US" altLang="zh-CN" sz="1600" dirty="0" err="1"/>
              <a:t>esModule</a:t>
            </a:r>
            <a:r>
              <a:rPr lang="en-US" altLang="zh-CN" sz="1600" dirty="0"/>
              <a:t>",{value:!0});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i</a:t>
            </a:r>
            <a:r>
              <a:rPr lang="en-US" altLang="zh-CN" sz="1600" dirty="0"/>
              <a:t>=</a:t>
            </a:r>
            <a:r>
              <a:rPr lang="en-US" altLang="zh-CN" sz="1600" dirty="0" err="1"/>
              <a:t>window;t</a:t>
            </a:r>
            <a:r>
              <a:rPr lang="en-US" altLang="zh-CN" sz="1600" dirty="0"/>
              <a:t>["default"]=</a:t>
            </a:r>
            <a:r>
              <a:rPr lang="en-US" altLang="zh-CN" sz="1600" dirty="0" err="1"/>
              <a:t>i.flex</a:t>
            </a:r>
            <a:r>
              <a:rPr lang="en-US" altLang="zh-CN" sz="1600" dirty="0"/>
              <a:t>=function(</a:t>
            </a:r>
            <a:r>
              <a:rPr lang="en-US" altLang="zh-CN" sz="1600" dirty="0" err="1"/>
              <a:t>e,t</a:t>
            </a:r>
            <a:r>
              <a:rPr lang="en-US" altLang="zh-CN" sz="1600" dirty="0"/>
              <a:t>){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a=e||100,n=t||1,r=</a:t>
            </a:r>
            <a:r>
              <a:rPr lang="en-US" altLang="zh-CN" sz="1600" dirty="0" err="1"/>
              <a:t>i.document,o</a:t>
            </a:r>
            <a:r>
              <a:rPr lang="en-US" altLang="zh-CN" sz="1600" dirty="0"/>
              <a:t>=</a:t>
            </a:r>
            <a:r>
              <a:rPr lang="en-US" altLang="zh-CN" sz="1600" dirty="0" err="1"/>
              <a:t>navigator.userAgent,d</a:t>
            </a:r>
            <a:r>
              <a:rPr lang="en-US" altLang="zh-CN" sz="1600" dirty="0"/>
              <a:t>=</a:t>
            </a:r>
            <a:r>
              <a:rPr lang="en-US" altLang="zh-CN" sz="1600" dirty="0" err="1"/>
              <a:t>o.match</a:t>
            </a:r>
            <a:r>
              <a:rPr lang="en-US" altLang="zh-CN" sz="1600" dirty="0"/>
              <a:t>(/Android[\S\s]+</a:t>
            </a:r>
            <a:r>
              <a:rPr lang="en-US" altLang="zh-CN" sz="1600" dirty="0" err="1"/>
              <a:t>AppleWebkit</a:t>
            </a:r>
            <a:r>
              <a:rPr lang="en-US" altLang="zh-CN" sz="1600" dirty="0"/>
              <a:t>\/(\d{3})/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),l=</a:t>
            </a:r>
            <a:r>
              <a:rPr lang="en-US" altLang="zh-CN" sz="1600" dirty="0" err="1"/>
              <a:t>o.match</a:t>
            </a:r>
            <a:r>
              <a:rPr lang="en-US" altLang="zh-CN" sz="1600" dirty="0"/>
              <a:t>(/U3\/((\d+|\.){5,})/</a:t>
            </a:r>
            <a:r>
              <a:rPr lang="en-US" altLang="zh-CN" sz="1600" dirty="0" err="1"/>
              <a:t>i</a:t>
            </a:r>
            <a:r>
              <a:rPr lang="en-US" altLang="zh-CN" sz="1600" dirty="0"/>
              <a:t>),c=l&amp;&amp;</a:t>
            </a:r>
            <a:r>
              <a:rPr lang="en-US" altLang="zh-CN" sz="1600" dirty="0" err="1"/>
              <a:t>parseInt</a:t>
            </a:r>
            <a:r>
              <a:rPr lang="en-US" altLang="zh-CN" sz="1600" dirty="0"/>
              <a:t>(l[1].split(".").join(""),10)&gt;=80,p=</a:t>
            </a:r>
            <a:r>
              <a:rPr lang="en-US" altLang="zh-CN" sz="1600" dirty="0" err="1"/>
              <a:t>navigator.appVersion.match</a:t>
            </a:r>
            <a:r>
              <a:rPr lang="en-US" altLang="zh-CN" sz="1600" dirty="0"/>
              <a:t>(/(</a:t>
            </a:r>
            <a:r>
              <a:rPr lang="en-US" altLang="zh-CN" sz="1600" dirty="0" err="1"/>
              <a:t>iphone|ipad|ipod</a:t>
            </a:r>
            <a:r>
              <a:rPr lang="en-US" altLang="zh-CN" sz="1600" dirty="0"/>
              <a:t>)/</a:t>
            </a:r>
            <a:r>
              <a:rPr lang="en-US" altLang="zh-CN" sz="1600" dirty="0" err="1"/>
              <a:t>gi</a:t>
            </a:r>
            <a:r>
              <a:rPr lang="en-US" altLang="zh-CN" sz="1600" dirty="0"/>
              <a:t>),s=</a:t>
            </a:r>
            <a:r>
              <a:rPr lang="en-US" altLang="zh-CN" sz="1600" dirty="0" err="1"/>
              <a:t>i.devicePixelRatio</a:t>
            </a:r>
            <a:r>
              <a:rPr lang="en-US" altLang="zh-CN" sz="1600" dirty="0"/>
              <a:t>||1;p||d&amp;&amp;d[1]&gt;534||c||(s=1);</a:t>
            </a:r>
            <a:r>
              <a:rPr lang="en-US" altLang="zh-CN" sz="1600" dirty="0" err="1"/>
              <a:t>var</a:t>
            </a:r>
            <a:r>
              <a:rPr lang="en-US" altLang="zh-CN" sz="1600" dirty="0"/>
              <a:t> u=1/</a:t>
            </a:r>
            <a:r>
              <a:rPr lang="en-US" altLang="zh-CN" sz="1600" dirty="0" err="1"/>
              <a:t>s,m</a:t>
            </a:r>
            <a:r>
              <a:rPr lang="en-US" altLang="zh-CN" sz="1600" dirty="0"/>
              <a:t>=</a:t>
            </a:r>
            <a:r>
              <a:rPr lang="en-US" altLang="zh-CN" sz="1600" dirty="0" err="1"/>
              <a:t>r.querySelector</a:t>
            </a:r>
            <a:r>
              <a:rPr lang="en-US" altLang="zh-CN" sz="1600" dirty="0"/>
              <a:t>('meta[name="viewport"]');m||(m=</a:t>
            </a:r>
            <a:r>
              <a:rPr lang="en-US" altLang="zh-CN" sz="1600" dirty="0" err="1"/>
              <a:t>r.createElement</a:t>
            </a:r>
            <a:r>
              <a:rPr lang="en-US" altLang="zh-CN" sz="1600" dirty="0"/>
              <a:t>("meta"),</a:t>
            </a:r>
            <a:r>
              <a:rPr lang="en-US" altLang="zh-CN" sz="1600" dirty="0" err="1"/>
              <a:t>m.setAttribute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name","viewport</a:t>
            </a:r>
            <a:r>
              <a:rPr lang="en-US" altLang="zh-CN" sz="1600" dirty="0"/>
              <a:t>"),</a:t>
            </a:r>
            <a:r>
              <a:rPr lang="en-US" altLang="zh-CN" sz="1600" dirty="0" err="1"/>
              <a:t>r.head.appendChild</a:t>
            </a:r>
            <a:r>
              <a:rPr lang="en-US" altLang="zh-CN" sz="1600" dirty="0"/>
              <a:t>(m)),</a:t>
            </a:r>
            <a:r>
              <a:rPr lang="en-US" altLang="zh-CN" sz="1600" dirty="0" err="1"/>
              <a:t>m.setAttribute</a:t>
            </a:r>
            <a:r>
              <a:rPr lang="en-US" altLang="zh-CN" sz="1600" dirty="0"/>
              <a:t>("</a:t>
            </a:r>
            <a:r>
              <a:rPr lang="en-US" altLang="zh-CN" sz="1600" dirty="0" err="1"/>
              <a:t>content","width</a:t>
            </a:r>
            <a:r>
              <a:rPr lang="en-US" altLang="zh-CN" sz="1600" dirty="0"/>
              <a:t>=device-</a:t>
            </a:r>
            <a:r>
              <a:rPr lang="en-US" altLang="zh-CN" sz="1600" dirty="0" err="1"/>
              <a:t>width,user</a:t>
            </a:r>
            <a:r>
              <a:rPr lang="en-US" altLang="zh-CN" sz="1600" dirty="0"/>
              <a:t>-scalable=</a:t>
            </a:r>
            <a:r>
              <a:rPr lang="en-US" altLang="zh-CN" sz="1600" dirty="0" err="1"/>
              <a:t>no,initial</a:t>
            </a:r>
            <a:r>
              <a:rPr lang="en-US" altLang="zh-CN" sz="1600" dirty="0"/>
              <a:t>-scale="+</a:t>
            </a:r>
            <a:r>
              <a:rPr lang="en-US" altLang="zh-CN" sz="1600" dirty="0" err="1"/>
              <a:t>u+",maximum-scale</a:t>
            </a:r>
            <a:r>
              <a:rPr lang="en-US" altLang="zh-CN" sz="1600" dirty="0"/>
              <a:t>="+</a:t>
            </a:r>
            <a:r>
              <a:rPr lang="en-US" altLang="zh-CN" sz="1600" dirty="0" err="1"/>
              <a:t>u+",minimum-scale</a:t>
            </a:r>
            <a:r>
              <a:rPr lang="en-US" altLang="zh-CN" sz="1600" dirty="0"/>
              <a:t>="+u),</a:t>
            </a:r>
            <a:r>
              <a:rPr lang="en-US" altLang="zh-CN" sz="1600" dirty="0" err="1"/>
              <a:t>r.documentElement.style.fontSize</a:t>
            </a:r>
            <a:r>
              <a:rPr lang="en-US" altLang="zh-CN" sz="1600" dirty="0"/>
              <a:t>=a/2*s*n+"</a:t>
            </a:r>
            <a:r>
              <a:rPr lang="en-US" altLang="zh-CN" sz="1600" dirty="0" err="1"/>
              <a:t>px</a:t>
            </a:r>
            <a:r>
              <a:rPr lang="en-US" altLang="zh-CN" sz="1600" dirty="0"/>
              <a:t>"},</a:t>
            </a:r>
            <a:r>
              <a:rPr lang="en-US" altLang="zh-CN" sz="1600" dirty="0" err="1"/>
              <a:t>e.exports</a:t>
            </a:r>
            <a:r>
              <a:rPr lang="en-US" altLang="zh-CN" sz="1600" dirty="0"/>
              <a:t>=t["default"]}]);  flex(100, 1);&lt;/script&gt;</a:t>
            </a:r>
            <a:endParaRPr lang="zh-CN" altLang="zh-CN" sz="1600" dirty="0"/>
          </a:p>
          <a:p>
            <a:endParaRPr lang="en-US" altLang="zh-CN" sz="1600" dirty="0" smtClean="0"/>
          </a:p>
          <a:p>
            <a:r>
              <a:rPr lang="zh-CN" altLang="zh-CN" sz="1600" dirty="0"/>
              <a:t>代码原理</a:t>
            </a:r>
          </a:p>
          <a:p>
            <a:r>
              <a:rPr lang="zh-CN" altLang="zh-CN" sz="1600" dirty="0"/>
              <a:t>这是阿里团队的高清方案</a:t>
            </a:r>
            <a:r>
              <a:rPr lang="zh-CN" altLang="zh-CN" sz="1600" dirty="0" smtClean="0"/>
              <a:t>布局</a:t>
            </a:r>
            <a:r>
              <a:rPr lang="zh-CN" altLang="en-US" sz="1600" dirty="0"/>
              <a:t>的核心</a:t>
            </a:r>
            <a:r>
              <a:rPr lang="zh-CN" altLang="zh-CN" sz="1600" dirty="0"/>
              <a:t>代码，所谓高清方案就是根据设备屏幕的</a:t>
            </a:r>
            <a:r>
              <a:rPr lang="en-US" altLang="zh-CN" sz="1600" dirty="0"/>
              <a:t>DPR</a:t>
            </a:r>
            <a:r>
              <a:rPr lang="zh-CN" altLang="zh-CN" sz="1600" dirty="0"/>
              <a:t>（设备像素比，又称</a:t>
            </a:r>
            <a:r>
              <a:rPr lang="en-US" altLang="zh-CN" sz="1600" dirty="0"/>
              <a:t>DPPX</a:t>
            </a:r>
            <a:r>
              <a:rPr lang="zh-CN" altLang="zh-CN" sz="1600" dirty="0"/>
              <a:t>，比如</a:t>
            </a:r>
            <a:r>
              <a:rPr lang="en-US" altLang="zh-CN" sz="1600" dirty="0" err="1"/>
              <a:t>dpr</a:t>
            </a:r>
            <a:r>
              <a:rPr lang="en-US" altLang="zh-CN" sz="1600" dirty="0"/>
              <a:t>=2</a:t>
            </a:r>
            <a:r>
              <a:rPr lang="zh-CN" altLang="zh-CN" sz="1600" dirty="0"/>
              <a:t>时，表示</a:t>
            </a:r>
            <a:r>
              <a:rPr lang="en-US" altLang="zh-CN" sz="1600" dirty="0"/>
              <a:t>1</a:t>
            </a:r>
            <a:r>
              <a:rPr lang="zh-CN" altLang="zh-CN" sz="1600" dirty="0"/>
              <a:t>个</a:t>
            </a:r>
            <a:r>
              <a:rPr lang="en-US" altLang="zh-CN" sz="1600" dirty="0"/>
              <a:t>CSS</a:t>
            </a:r>
            <a:r>
              <a:rPr lang="zh-CN" altLang="zh-CN" sz="1600" dirty="0"/>
              <a:t>像素由</a:t>
            </a:r>
            <a:r>
              <a:rPr lang="en-US" altLang="zh-CN" sz="1600" dirty="0"/>
              <a:t>4</a:t>
            </a:r>
            <a:r>
              <a:rPr lang="zh-CN" altLang="zh-CN" sz="1600" dirty="0"/>
              <a:t>个物理像素点组成） </a:t>
            </a:r>
          </a:p>
          <a:p>
            <a:r>
              <a:rPr lang="en-US" altLang="zh-CN" sz="1600" dirty="0"/>
              <a:t> </a:t>
            </a:r>
            <a:endParaRPr lang="zh-CN" altLang="zh-CN" sz="1600" dirty="0"/>
          </a:p>
          <a:p>
            <a:r>
              <a:rPr lang="zh-CN" altLang="zh-CN" sz="1600" dirty="0"/>
              <a:t>动态设置</a:t>
            </a:r>
            <a:r>
              <a:rPr lang="en-US" altLang="zh-CN" sz="1600" dirty="0"/>
              <a:t> html </a:t>
            </a:r>
            <a:r>
              <a:rPr lang="zh-CN" altLang="zh-CN" sz="1600" dirty="0"/>
              <a:t>的</a:t>
            </a:r>
            <a:r>
              <a:rPr lang="en-US" altLang="zh-CN" sz="1600" dirty="0"/>
              <a:t>font-size, </a:t>
            </a:r>
            <a:r>
              <a:rPr lang="zh-CN" altLang="zh-CN" sz="1600" dirty="0"/>
              <a:t>同时根据设备</a:t>
            </a:r>
            <a:r>
              <a:rPr lang="en-US" altLang="zh-CN" sz="1600" dirty="0"/>
              <a:t>DPR</a:t>
            </a:r>
            <a:r>
              <a:rPr lang="zh-CN" altLang="zh-CN" sz="1600" dirty="0"/>
              <a:t>调整页面的缩放值，进而达到高清效果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优点：</a:t>
            </a:r>
            <a:endParaRPr lang="zh-CN" altLang="zh-CN" sz="1600" dirty="0"/>
          </a:p>
          <a:p>
            <a:r>
              <a:rPr lang="zh-CN" altLang="zh-CN" sz="1600" dirty="0"/>
              <a:t>引用简单，布局简便</a:t>
            </a:r>
          </a:p>
          <a:p>
            <a:r>
              <a:rPr lang="zh-CN" altLang="zh-CN" sz="1600" dirty="0"/>
              <a:t>根据设备屏幕的</a:t>
            </a:r>
            <a:r>
              <a:rPr lang="en-US" altLang="zh-CN" sz="1600" dirty="0"/>
              <a:t>DPR,</a:t>
            </a:r>
            <a:r>
              <a:rPr lang="zh-CN" altLang="zh-CN" sz="1600" dirty="0"/>
              <a:t>自动设置最合适的高清缩放。</a:t>
            </a:r>
          </a:p>
          <a:p>
            <a:r>
              <a:rPr lang="zh-CN" altLang="zh-CN" sz="1600" dirty="0"/>
              <a:t>保证了不同设备下视觉体验的一致性。（老方案是，屏幕越大元素越大；此方案是，屏幕越大，看的越多）</a:t>
            </a:r>
          </a:p>
          <a:p>
            <a:r>
              <a:rPr lang="zh-CN" altLang="zh-CN" sz="1600" dirty="0"/>
              <a:t>有效解决移动端真实</a:t>
            </a:r>
            <a:r>
              <a:rPr lang="en-US" altLang="zh-CN" sz="1600" dirty="0"/>
              <a:t>1px</a:t>
            </a:r>
            <a:r>
              <a:rPr lang="zh-CN" altLang="zh-CN" sz="1600" dirty="0"/>
              <a:t>问题（这里的</a:t>
            </a:r>
            <a:r>
              <a:rPr lang="en-US" altLang="zh-CN" sz="1600" dirty="0"/>
              <a:t>1px </a:t>
            </a:r>
            <a:r>
              <a:rPr lang="zh-CN" altLang="zh-CN" sz="1600" dirty="0"/>
              <a:t>是设备屏幕上的物理像素）</a:t>
            </a:r>
          </a:p>
          <a:p>
            <a:endParaRPr lang="zh-CN" altLang="zh-CN" sz="1600" dirty="0"/>
          </a:p>
          <a:p>
            <a:endParaRPr lang="zh-CN" altLang="zh-CN" sz="1600" dirty="0"/>
          </a:p>
          <a:p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831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539724" y="98723"/>
            <a:ext cx="105496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动态</a:t>
            </a:r>
            <a:r>
              <a:rPr lang="en-US" altLang="zh-CN" sz="1600" dirty="0" smtClean="0"/>
              <a:t>JS</a:t>
            </a:r>
            <a:r>
              <a:rPr lang="zh-CN" altLang="en-US" sz="1600" dirty="0" smtClean="0"/>
              <a:t>计算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font-size</a:t>
            </a:r>
            <a:r>
              <a:rPr lang="zh-CN" altLang="en-US" sz="1600" dirty="0" smtClean="0"/>
              <a:t>优缺点</a:t>
            </a:r>
            <a:endParaRPr lang="en-US" altLang="zh-CN" sz="1600" dirty="0" smtClean="0"/>
          </a:p>
          <a:p>
            <a:endParaRPr lang="en-US" altLang="zh-CN" sz="1600" dirty="0"/>
          </a:p>
          <a:p>
            <a:r>
              <a:rPr lang="zh-CN" altLang="en-US" sz="1600" dirty="0" smtClean="0"/>
              <a:t>优点：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zh-CN" altLang="zh-CN" sz="1600" dirty="0"/>
              <a:t>都能适配所有的手机</a:t>
            </a:r>
            <a:r>
              <a:rPr lang="zh-CN" altLang="zh-CN" sz="1600" dirty="0" smtClean="0"/>
              <a:t>设备</a:t>
            </a:r>
            <a:endParaRPr lang="en-US" altLang="zh-CN" sz="1600" dirty="0"/>
          </a:p>
          <a:p>
            <a:r>
              <a:rPr lang="zh-CN" altLang="zh-CN" sz="1600" dirty="0" smtClean="0"/>
              <a:t>布局</a:t>
            </a:r>
            <a:r>
              <a:rPr lang="zh-CN" altLang="zh-CN" sz="1600" dirty="0"/>
              <a:t>时各元素的尺寸值都是根据设计稿标注的尺寸计算出来，由于</a:t>
            </a:r>
            <a:r>
              <a:rPr lang="en-US" altLang="zh-CN" sz="1600" dirty="0"/>
              <a:t>html</a:t>
            </a:r>
            <a:r>
              <a:rPr lang="zh-CN" altLang="zh-CN" sz="1600" dirty="0"/>
              <a:t>的</a:t>
            </a:r>
            <a:r>
              <a:rPr lang="en-US" altLang="zh-CN" sz="1600" dirty="0"/>
              <a:t>font-size</a:t>
            </a:r>
            <a:r>
              <a:rPr lang="zh-CN" altLang="zh-CN" sz="1600" dirty="0"/>
              <a:t>是动态调整的，所以能够做到不同分辨率下页面布局呈现等比</a:t>
            </a:r>
            <a:r>
              <a:rPr lang="zh-CN" altLang="zh-CN" sz="1600" dirty="0" smtClean="0"/>
              <a:t>变化</a:t>
            </a:r>
            <a:endParaRPr lang="en-US" altLang="zh-CN" sz="1600" dirty="0" smtClean="0"/>
          </a:p>
          <a:p>
            <a:r>
              <a:rPr lang="zh-CN" altLang="zh-CN" sz="1600" dirty="0" smtClean="0"/>
              <a:t>都</a:t>
            </a:r>
            <a:r>
              <a:rPr lang="zh-CN" altLang="zh-CN" sz="1600" dirty="0"/>
              <a:t>能应用于尺寸不同的设计稿，只要按以上总结的方法去用就可以了</a:t>
            </a:r>
          </a:p>
          <a:p>
            <a:endParaRPr lang="en-US" altLang="zh-CN" sz="1600" dirty="0" smtClean="0"/>
          </a:p>
          <a:p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114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270774" y="-19390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3.Vh </a:t>
            </a:r>
            <a:r>
              <a:rPr lang="en-US" altLang="zh-CN" sz="28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vw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270774" y="564879"/>
            <a:ext cx="1173072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</a:t>
            </a:r>
            <a:r>
              <a:rPr lang="zh-CN" altLang="zh-CN" sz="1400" dirty="0"/>
              <a:t>，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vh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vmin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vmax</a:t>
            </a:r>
            <a:r>
              <a:rPr lang="en-US" altLang="zh-CN" sz="1400" dirty="0"/>
              <a:t> </a:t>
            </a:r>
            <a:r>
              <a:rPr lang="zh-CN" altLang="zh-CN" sz="1400" dirty="0"/>
              <a:t>的含义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1</a:t>
            </a:r>
            <a:r>
              <a:rPr lang="zh-CN" altLang="zh-CN" sz="1400" dirty="0"/>
              <a:t>）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vh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vmin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vmax</a:t>
            </a:r>
            <a:r>
              <a:rPr lang="en-US" altLang="zh-CN" sz="1400" dirty="0"/>
              <a:t> </a:t>
            </a:r>
            <a:r>
              <a:rPr lang="zh-CN" altLang="zh-CN" sz="1400" dirty="0"/>
              <a:t>是一种视窗单位，也是相对单位。它相对的不是父节点或者页面的根节点。而是由视窗（</a:t>
            </a:r>
            <a:r>
              <a:rPr lang="en-US" altLang="zh-CN" sz="1400" dirty="0"/>
              <a:t>Viewport</a:t>
            </a:r>
            <a:r>
              <a:rPr lang="zh-CN" altLang="zh-CN" sz="1400" dirty="0"/>
              <a:t>）大小来决定的，单位</a:t>
            </a:r>
            <a:r>
              <a:rPr lang="en-US" altLang="zh-CN" sz="1400" dirty="0"/>
              <a:t> 1</a:t>
            </a:r>
            <a:r>
              <a:rPr lang="zh-CN" altLang="zh-CN" sz="1400" dirty="0"/>
              <a:t>，代表类似于</a:t>
            </a:r>
            <a:r>
              <a:rPr lang="en-US" altLang="zh-CN" sz="1400" dirty="0"/>
              <a:t> 1%</a:t>
            </a:r>
            <a:r>
              <a:rPr lang="zh-CN" altLang="zh-CN" sz="1400" dirty="0"/>
              <a:t>。</a:t>
            </a:r>
          </a:p>
          <a:p>
            <a:r>
              <a:rPr lang="zh-CN" altLang="zh-CN" sz="1400" dirty="0"/>
              <a:t>视窗</a:t>
            </a:r>
            <a:r>
              <a:rPr lang="en-US" altLang="zh-CN" sz="1400" dirty="0"/>
              <a:t>(Viewport)</a:t>
            </a:r>
            <a:r>
              <a:rPr lang="zh-CN" altLang="zh-CN" sz="1400" dirty="0"/>
              <a:t>是你的浏览器实际显示内容的区域—，换句话说是你的不包括工具栏和按钮的网页浏览器。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2</a:t>
            </a:r>
            <a:r>
              <a:rPr lang="zh-CN" altLang="zh-CN" sz="1400" dirty="0"/>
              <a:t>）具体描述如下：</a:t>
            </a:r>
          </a:p>
          <a:p>
            <a:r>
              <a:rPr lang="en-US" altLang="zh-CN" sz="1400" dirty="0" err="1"/>
              <a:t>vw</a:t>
            </a:r>
            <a:r>
              <a:rPr lang="zh-CN" altLang="zh-CN" sz="1400" dirty="0"/>
              <a:t>：视窗宽度的百分比（</a:t>
            </a:r>
            <a:r>
              <a:rPr lang="en-US" altLang="zh-CN" sz="1400" dirty="0"/>
              <a:t>1vw </a:t>
            </a:r>
            <a:r>
              <a:rPr lang="zh-CN" altLang="zh-CN" sz="1400" dirty="0"/>
              <a:t>代表视窗的宽度为</a:t>
            </a:r>
            <a:r>
              <a:rPr lang="en-US" altLang="zh-CN" sz="1400" dirty="0"/>
              <a:t> 1%</a:t>
            </a:r>
            <a:r>
              <a:rPr lang="zh-CN" altLang="zh-CN" sz="1400" dirty="0"/>
              <a:t>）</a:t>
            </a:r>
          </a:p>
          <a:p>
            <a:r>
              <a:rPr lang="en-US" altLang="zh-CN" sz="1400" dirty="0" err="1"/>
              <a:t>vh</a:t>
            </a:r>
            <a:r>
              <a:rPr lang="zh-CN" altLang="zh-CN" sz="1400" dirty="0"/>
              <a:t>：视窗高度的百分比</a:t>
            </a:r>
          </a:p>
          <a:p>
            <a:r>
              <a:rPr lang="en-US" altLang="zh-CN" sz="1400" dirty="0" err="1"/>
              <a:t>vmin</a:t>
            </a:r>
            <a:r>
              <a:rPr lang="zh-CN" altLang="zh-CN" sz="1400" dirty="0"/>
              <a:t>：当前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vw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 </a:t>
            </a:r>
            <a:r>
              <a:rPr lang="zh-CN" altLang="zh-CN" sz="1400" dirty="0"/>
              <a:t>中较小的一个值</a:t>
            </a:r>
          </a:p>
          <a:p>
            <a:r>
              <a:rPr lang="en-US" altLang="zh-CN" sz="1400" dirty="0" err="1"/>
              <a:t>vmax</a:t>
            </a:r>
            <a:r>
              <a:rPr lang="zh-CN" altLang="zh-CN" sz="1400" dirty="0"/>
              <a:t>：当前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vw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 </a:t>
            </a:r>
            <a:r>
              <a:rPr lang="zh-CN" altLang="zh-CN" sz="1400" dirty="0"/>
              <a:t>中较大的一个值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2</a:t>
            </a:r>
            <a:r>
              <a:rPr lang="zh-CN" altLang="zh-CN" sz="1400" dirty="0"/>
              <a:t>，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 </a:t>
            </a:r>
            <a:r>
              <a:rPr lang="zh-CN" altLang="zh-CN" sz="1400" dirty="0"/>
              <a:t>与</a:t>
            </a:r>
            <a:r>
              <a:rPr lang="en-US" altLang="zh-CN" sz="1400" dirty="0"/>
              <a:t> % </a:t>
            </a:r>
            <a:r>
              <a:rPr lang="zh-CN" altLang="zh-CN" sz="1400" dirty="0"/>
              <a:t>百分比的区别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1</a:t>
            </a:r>
            <a:r>
              <a:rPr lang="zh-CN" altLang="zh-CN" sz="1400" dirty="0"/>
              <a:t>）</a:t>
            </a:r>
            <a:r>
              <a:rPr lang="en-US" altLang="zh-CN" sz="1400" dirty="0"/>
              <a:t>% </a:t>
            </a:r>
            <a:r>
              <a:rPr lang="zh-CN" altLang="zh-CN" sz="1400" dirty="0"/>
              <a:t>是相对于父元素的大小设定的比率，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 </a:t>
            </a:r>
            <a:r>
              <a:rPr lang="zh-CN" altLang="zh-CN" sz="1400" dirty="0"/>
              <a:t>是视窗大小决定的。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2</a:t>
            </a:r>
            <a:r>
              <a:rPr lang="zh-CN" altLang="zh-CN" sz="1400" dirty="0"/>
              <a:t>）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 </a:t>
            </a:r>
            <a:r>
              <a:rPr lang="zh-CN" altLang="zh-CN" sz="1400" dirty="0"/>
              <a:t>优势在于能够直接获取高度，而用</a:t>
            </a:r>
            <a:r>
              <a:rPr lang="en-US" altLang="zh-CN" sz="1400" dirty="0"/>
              <a:t> % </a:t>
            </a:r>
            <a:r>
              <a:rPr lang="zh-CN" altLang="zh-CN" sz="1400" dirty="0"/>
              <a:t>在没有设置</a:t>
            </a:r>
            <a:r>
              <a:rPr lang="en-US" altLang="zh-CN" sz="1400" dirty="0"/>
              <a:t> body </a:t>
            </a:r>
            <a:r>
              <a:rPr lang="zh-CN" altLang="zh-CN" sz="1400" dirty="0"/>
              <a:t>高度的情况下，是无法正确获得可视区域的高度的，所以这是挺不错的优势。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3</a:t>
            </a:r>
            <a:r>
              <a:rPr lang="zh-CN" altLang="zh-CN" sz="1400" dirty="0"/>
              <a:t>，</a:t>
            </a:r>
            <a:r>
              <a:rPr lang="en-US" altLang="zh-CN" sz="1400" dirty="0" err="1"/>
              <a:t>vmin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vmax</a:t>
            </a:r>
            <a:r>
              <a:rPr lang="en-US" altLang="zh-CN" sz="1400" dirty="0"/>
              <a:t> </a:t>
            </a:r>
            <a:r>
              <a:rPr lang="zh-CN" altLang="zh-CN" sz="1400" dirty="0"/>
              <a:t>用处</a:t>
            </a:r>
          </a:p>
          <a:p>
            <a:r>
              <a:rPr lang="zh-CN" altLang="zh-CN" sz="1400" dirty="0"/>
              <a:t>做移动页面开发时，如果使用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vw</a:t>
            </a:r>
            <a:r>
              <a:rPr lang="zh-CN" altLang="zh-CN" sz="1400" dirty="0"/>
              <a:t>、</a:t>
            </a:r>
            <a:r>
              <a:rPr lang="en-US" altLang="zh-CN" sz="1400" dirty="0" err="1"/>
              <a:t>wh</a:t>
            </a:r>
            <a:r>
              <a:rPr lang="en-US" altLang="zh-CN" sz="1400" dirty="0"/>
              <a:t> </a:t>
            </a:r>
            <a:r>
              <a:rPr lang="zh-CN" altLang="zh-CN" sz="1400" dirty="0"/>
              <a:t>设置字体大小（比如</a:t>
            </a:r>
            <a:r>
              <a:rPr lang="en-US" altLang="zh-CN" sz="1400" dirty="0"/>
              <a:t> 5vw</a:t>
            </a:r>
            <a:r>
              <a:rPr lang="zh-CN" altLang="zh-CN" sz="1400" dirty="0"/>
              <a:t>），在竖屏和横屏状态下显示的字体大小是不一样的。</a:t>
            </a:r>
          </a:p>
          <a:p>
            <a:r>
              <a:rPr lang="zh-CN" altLang="zh-CN" sz="1400" dirty="0"/>
              <a:t>由于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vmin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vmax</a:t>
            </a:r>
            <a:r>
              <a:rPr lang="en-US" altLang="zh-CN" sz="1400" dirty="0"/>
              <a:t> </a:t>
            </a:r>
            <a:r>
              <a:rPr lang="zh-CN" altLang="zh-CN" sz="1400" dirty="0"/>
              <a:t>是当前较小的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vw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vh</a:t>
            </a:r>
            <a:r>
              <a:rPr lang="en-US" altLang="zh-CN" sz="1400" dirty="0"/>
              <a:t> </a:t>
            </a:r>
            <a:r>
              <a:rPr lang="zh-CN" altLang="zh-CN" sz="1400" dirty="0"/>
              <a:t>和当前较大的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vw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vh</a:t>
            </a:r>
            <a:r>
              <a:rPr lang="zh-CN" altLang="zh-CN" sz="1400" dirty="0"/>
              <a:t>。这里就可以用到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vmin</a:t>
            </a:r>
            <a:r>
              <a:rPr lang="en-US" altLang="zh-CN" sz="1400" dirty="0"/>
              <a:t> </a:t>
            </a:r>
            <a:r>
              <a:rPr lang="zh-CN" altLang="zh-CN" sz="1400" dirty="0"/>
              <a:t>和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vmax</a:t>
            </a:r>
            <a:r>
              <a:rPr lang="zh-CN" altLang="zh-CN" sz="1400" dirty="0"/>
              <a:t>。使得文字大小在横竖屏下保持一致。</a:t>
            </a:r>
          </a:p>
          <a:p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/>
              <a:t>4</a:t>
            </a:r>
            <a:r>
              <a:rPr lang="zh-CN" altLang="zh-CN" sz="1400" dirty="0"/>
              <a:t>，浏览器兼容性</a:t>
            </a:r>
          </a:p>
          <a:p>
            <a:r>
              <a:rPr lang="zh-CN" altLang="zh-CN" sz="1400" dirty="0"/>
              <a:t>（</a:t>
            </a:r>
            <a:r>
              <a:rPr lang="en-US" altLang="zh-CN" sz="1400" dirty="0"/>
              <a:t>1</a:t>
            </a:r>
            <a:r>
              <a:rPr lang="zh-CN" altLang="zh-CN" sz="1400" dirty="0"/>
              <a:t>）桌面</a:t>
            </a:r>
            <a:r>
              <a:rPr lang="en-US" altLang="zh-CN" sz="1400" dirty="0"/>
              <a:t> PC</a:t>
            </a:r>
            <a:endParaRPr lang="zh-CN" altLang="zh-CN" sz="1400" dirty="0"/>
          </a:p>
          <a:p>
            <a:r>
              <a:rPr lang="en-US" altLang="zh-CN" sz="1400" dirty="0"/>
              <a:t>Chrome</a:t>
            </a:r>
            <a:r>
              <a:rPr lang="zh-CN" altLang="zh-CN" sz="1400" dirty="0"/>
              <a:t>：自</a:t>
            </a:r>
            <a:r>
              <a:rPr lang="en-US" altLang="zh-CN" sz="1400" dirty="0"/>
              <a:t> 26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2013</a:t>
            </a:r>
            <a:r>
              <a:rPr lang="zh-CN" altLang="zh-CN" sz="1400" dirty="0"/>
              <a:t>年</a:t>
            </a:r>
            <a:r>
              <a:rPr lang="en-US" altLang="zh-CN" sz="1400" dirty="0"/>
              <a:t>2</a:t>
            </a:r>
            <a:r>
              <a:rPr lang="zh-CN" altLang="zh-CN" sz="1400" dirty="0"/>
              <a:t>月）</a:t>
            </a:r>
          </a:p>
          <a:p>
            <a:r>
              <a:rPr lang="en-US" altLang="zh-CN" sz="1400" dirty="0"/>
              <a:t>Firefox</a:t>
            </a:r>
            <a:r>
              <a:rPr lang="zh-CN" altLang="zh-CN" sz="1400" dirty="0"/>
              <a:t>：自</a:t>
            </a:r>
            <a:r>
              <a:rPr lang="en-US" altLang="zh-CN" sz="1400" dirty="0"/>
              <a:t> 19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2013</a:t>
            </a:r>
            <a:r>
              <a:rPr lang="zh-CN" altLang="zh-CN" sz="1400" dirty="0"/>
              <a:t>年</a:t>
            </a:r>
            <a:r>
              <a:rPr lang="en-US" altLang="zh-CN" sz="1400" dirty="0"/>
              <a:t>1</a:t>
            </a:r>
            <a:r>
              <a:rPr lang="zh-CN" altLang="zh-CN" sz="1400" dirty="0"/>
              <a:t>月）</a:t>
            </a:r>
          </a:p>
          <a:p>
            <a:r>
              <a:rPr lang="en-US" altLang="zh-CN" sz="1400" dirty="0"/>
              <a:t>Safari</a:t>
            </a:r>
            <a:r>
              <a:rPr lang="zh-CN" altLang="zh-CN" sz="1400" dirty="0"/>
              <a:t>：自</a:t>
            </a:r>
            <a:r>
              <a:rPr lang="en-US" altLang="zh-CN" sz="1400" dirty="0"/>
              <a:t> 6.1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2013</a:t>
            </a:r>
            <a:r>
              <a:rPr lang="zh-CN" altLang="zh-CN" sz="1400" dirty="0"/>
              <a:t>年</a:t>
            </a:r>
            <a:r>
              <a:rPr lang="en-US" altLang="zh-CN" sz="1400" dirty="0"/>
              <a:t>10</a:t>
            </a:r>
            <a:r>
              <a:rPr lang="zh-CN" altLang="zh-CN" sz="1400" dirty="0"/>
              <a:t>月）</a:t>
            </a:r>
          </a:p>
          <a:p>
            <a:r>
              <a:rPr lang="en-US" altLang="zh-CN" sz="1400" dirty="0"/>
              <a:t>Opera</a:t>
            </a:r>
            <a:r>
              <a:rPr lang="zh-CN" altLang="zh-CN" sz="1400" dirty="0"/>
              <a:t>：自</a:t>
            </a:r>
            <a:r>
              <a:rPr lang="en-US" altLang="zh-CN" sz="1400" dirty="0"/>
              <a:t> 15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2013</a:t>
            </a:r>
            <a:r>
              <a:rPr lang="zh-CN" altLang="zh-CN" sz="1400" dirty="0"/>
              <a:t>年</a:t>
            </a:r>
            <a:r>
              <a:rPr lang="en-US" altLang="zh-CN" sz="1400" dirty="0"/>
              <a:t>7</a:t>
            </a:r>
            <a:r>
              <a:rPr lang="zh-CN" altLang="zh-CN" sz="1400" dirty="0"/>
              <a:t>月）</a:t>
            </a:r>
          </a:p>
          <a:p>
            <a:r>
              <a:rPr lang="en-US" altLang="zh-CN" sz="1400" dirty="0"/>
              <a:t>IE</a:t>
            </a:r>
            <a:r>
              <a:rPr lang="zh-CN" altLang="zh-CN" sz="1400" dirty="0"/>
              <a:t>：自</a:t>
            </a:r>
            <a:r>
              <a:rPr lang="en-US" altLang="zh-CN" sz="1400" dirty="0"/>
              <a:t> IE10 </a:t>
            </a:r>
            <a:r>
              <a:rPr lang="zh-CN" altLang="zh-CN" sz="1400" dirty="0"/>
              <a:t>起（包括</a:t>
            </a:r>
            <a:r>
              <a:rPr lang="en-US" altLang="zh-CN" sz="1400" dirty="0"/>
              <a:t> Edge</a:t>
            </a:r>
            <a:r>
              <a:rPr lang="zh-CN" altLang="zh-CN" sz="1400" dirty="0"/>
              <a:t>）到现在还只是部分支持（不支持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vmax</a:t>
            </a:r>
            <a:r>
              <a:rPr lang="zh-CN" altLang="zh-CN" sz="1400" dirty="0"/>
              <a:t>，同时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</a:t>
            </a:r>
            <a:r>
              <a:rPr lang="en-US" altLang="zh-CN" sz="1400" dirty="0"/>
              <a:t> </a:t>
            </a:r>
            <a:r>
              <a:rPr lang="zh-CN" altLang="zh-CN" sz="1400" dirty="0"/>
              <a:t>代替</a:t>
            </a:r>
            <a:r>
              <a:rPr lang="en-US" altLang="zh-CN" sz="1400" dirty="0"/>
              <a:t> </a:t>
            </a:r>
            <a:r>
              <a:rPr lang="en-US" altLang="zh-CN" sz="1400" dirty="0" err="1"/>
              <a:t>vmin</a:t>
            </a:r>
            <a:r>
              <a:rPr lang="zh-CN" altLang="zh-CN" sz="1400" dirty="0" smtClean="0"/>
              <a:t>）</a:t>
            </a:r>
            <a:endParaRPr lang="zh-CN" altLang="zh-CN" sz="1400" dirty="0"/>
          </a:p>
          <a:p>
            <a:r>
              <a:rPr lang="en-US" altLang="zh-CN" sz="1400" dirty="0" smtClean="0"/>
              <a:t>2</a:t>
            </a:r>
            <a:r>
              <a:rPr lang="zh-CN" altLang="zh-CN" sz="1400" dirty="0"/>
              <a:t>）移动设备</a:t>
            </a:r>
          </a:p>
          <a:p>
            <a:r>
              <a:rPr lang="en-US" altLang="zh-CN" sz="1400" dirty="0"/>
              <a:t>Android</a:t>
            </a:r>
            <a:r>
              <a:rPr lang="zh-CN" altLang="zh-CN" sz="1400" dirty="0"/>
              <a:t>：自</a:t>
            </a:r>
            <a:r>
              <a:rPr lang="en-US" altLang="zh-CN" sz="1400" dirty="0"/>
              <a:t> 4.4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2013</a:t>
            </a:r>
            <a:r>
              <a:rPr lang="zh-CN" altLang="zh-CN" sz="1400" dirty="0"/>
              <a:t>年</a:t>
            </a:r>
            <a:r>
              <a:rPr lang="en-US" altLang="zh-CN" sz="1400" dirty="0"/>
              <a:t>12</a:t>
            </a:r>
            <a:r>
              <a:rPr lang="zh-CN" altLang="zh-CN" sz="1400" dirty="0"/>
              <a:t>月）</a:t>
            </a:r>
          </a:p>
          <a:p>
            <a:r>
              <a:rPr lang="en-US" altLang="zh-CN" sz="1400" dirty="0"/>
              <a:t>iOS</a:t>
            </a:r>
            <a:r>
              <a:rPr lang="zh-CN" altLang="zh-CN" sz="1400" dirty="0"/>
              <a:t>：自</a:t>
            </a:r>
            <a:r>
              <a:rPr lang="en-US" altLang="zh-CN" sz="1400" dirty="0"/>
              <a:t> iOS8 </a:t>
            </a:r>
            <a:r>
              <a:rPr lang="zh-CN" altLang="zh-CN" sz="1400" dirty="0"/>
              <a:t>版起就完美支持（</a:t>
            </a:r>
            <a:r>
              <a:rPr lang="en-US" altLang="zh-CN" sz="1400" dirty="0"/>
              <a:t>2014</a:t>
            </a:r>
            <a:r>
              <a:rPr lang="zh-CN" altLang="zh-CN" sz="1400" dirty="0"/>
              <a:t>年</a:t>
            </a:r>
            <a:r>
              <a:rPr lang="en-US" altLang="zh-CN" sz="1400" dirty="0"/>
              <a:t>9</a:t>
            </a:r>
            <a:r>
              <a:rPr lang="zh-CN" altLang="zh-CN" sz="1400" dirty="0"/>
              <a:t>月）</a:t>
            </a:r>
          </a:p>
        </p:txBody>
      </p:sp>
    </p:spTree>
    <p:extLst>
      <p:ext uri="{BB962C8B-B14F-4D97-AF65-F5344CB8AC3E}">
        <p14:creationId xmlns:p14="http://schemas.microsoft.com/office/powerpoint/2010/main" val="30596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270774" y="-19390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3.Vh </a:t>
            </a:r>
            <a:r>
              <a:rPr lang="en-US" altLang="zh-CN" sz="28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vw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的优缺点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4A67235-28AD-42B9-A01A-758CAC5EDD1B}"/>
              </a:ext>
            </a:extLst>
          </p:cNvPr>
          <p:cNvSpPr txBox="1"/>
          <p:nvPr/>
        </p:nvSpPr>
        <p:spPr>
          <a:xfrm>
            <a:off x="270774" y="564879"/>
            <a:ext cx="117307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优点：</a:t>
            </a:r>
            <a:endParaRPr lang="en-US" altLang="zh-CN" sz="1400" dirty="0" smtClean="0"/>
          </a:p>
          <a:p>
            <a:r>
              <a:rPr lang="en-US" altLang="zh-CN" sz="1400" dirty="0"/>
              <a:t>	</a:t>
            </a:r>
            <a:r>
              <a:rPr lang="en-US" altLang="zh-CN" sz="1400" dirty="0" err="1" smtClean="0"/>
              <a:t>vh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vw</a:t>
            </a:r>
            <a:r>
              <a:rPr lang="zh-CN" altLang="en-US" sz="1400" dirty="0" smtClean="0"/>
              <a:t>相对于窗口，简单方便，并且能做到不同设备上显示效果良好</a:t>
            </a:r>
            <a:endParaRPr lang="en-US" altLang="zh-CN" sz="1400" dirty="0" smtClean="0"/>
          </a:p>
          <a:p>
            <a:r>
              <a:rPr lang="zh-CN" altLang="en-US" sz="1400" dirty="0" smtClean="0"/>
              <a:t>缺点：</a:t>
            </a:r>
            <a:endParaRPr lang="en-US" altLang="zh-CN" sz="1400" dirty="0" smtClean="0"/>
          </a:p>
          <a:p>
            <a:r>
              <a:rPr lang="en-US" altLang="zh-CN" sz="1400" dirty="0"/>
              <a:t>	</a:t>
            </a:r>
            <a:r>
              <a:rPr lang="zh-CN" altLang="en-US" sz="1400" dirty="0" smtClean="0"/>
              <a:t>兼容性问题，尤其是</a:t>
            </a:r>
            <a:r>
              <a:rPr lang="en-US" altLang="zh-CN" sz="1400" dirty="0" smtClean="0"/>
              <a:t>IE</a:t>
            </a:r>
            <a:r>
              <a:rPr lang="zh-CN" altLang="en-US" sz="1400" dirty="0" smtClean="0"/>
              <a:t>只能达到部分支持</a:t>
            </a:r>
            <a:endParaRPr lang="en-US" altLang="zh-CN" sz="1400" dirty="0" smtClean="0"/>
          </a:p>
          <a:p>
            <a:r>
              <a:rPr lang="en-US" altLang="zh-CN" sz="1400" dirty="0" smtClean="0"/>
              <a:t>	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 smtClean="0"/>
              <a:t>vh</a:t>
            </a:r>
            <a:r>
              <a:rPr lang="zh-CN" altLang="en-US" sz="1400" dirty="0" smtClean="0"/>
              <a:t>单位目前存在一定问题，例如屏幕横放时的</a:t>
            </a:r>
            <a:r>
              <a:rPr lang="en-US" altLang="zh-CN" sz="1400" dirty="0" err="1" smtClean="0"/>
              <a:t>vh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vw</a:t>
            </a:r>
            <a:r>
              <a:rPr lang="zh-CN" altLang="en-US" sz="1400" dirty="0" smtClean="0"/>
              <a:t>转换的问题</a:t>
            </a:r>
            <a:endParaRPr lang="zh-CN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4191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270774" y="-19390"/>
            <a:ext cx="1056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移动端适配方案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（动态设置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font-size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830"/>
            <a:ext cx="4927844" cy="601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844" y="503830"/>
            <a:ext cx="4901840" cy="5716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99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菱形 21">
            <a:extLst>
              <a:ext uri="{FF2B5EF4-FFF2-40B4-BE49-F238E27FC236}">
                <a16:creationId xmlns:a16="http://schemas.microsoft.com/office/drawing/2014/main" id="{4D057CD5-E3EA-4175-BDF4-0B7B56B6B920}"/>
              </a:ext>
            </a:extLst>
          </p:cNvPr>
          <p:cNvSpPr/>
          <p:nvPr/>
        </p:nvSpPr>
        <p:spPr>
          <a:xfrm>
            <a:off x="8115300" y="-1257300"/>
            <a:ext cx="7772400" cy="7772400"/>
          </a:xfrm>
          <a:prstGeom prst="diamond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7F613C5-F916-4D08-90C0-86A282C36D3A}"/>
              </a:ext>
            </a:extLst>
          </p:cNvPr>
          <p:cNvSpPr txBox="1"/>
          <p:nvPr/>
        </p:nvSpPr>
        <p:spPr>
          <a:xfrm>
            <a:off x="270774" y="-19390"/>
            <a:ext cx="10567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移动端适配方案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DEMO</a:t>
            </a: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33" y="503830"/>
            <a:ext cx="6186152" cy="6292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446" y="503829"/>
            <a:ext cx="4537489" cy="6185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35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977591-5E76-40DD-95A5-A4D45CCB88E0}"/>
              </a:ext>
            </a:extLst>
          </p:cNvPr>
          <p:cNvSpPr/>
          <p:nvPr/>
        </p:nvSpPr>
        <p:spPr>
          <a:xfrm>
            <a:off x="2705100" y="0"/>
            <a:ext cx="9486899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B5F499-5C0B-440D-B4F0-04AF9042E5E1}"/>
              </a:ext>
            </a:extLst>
          </p:cNvPr>
          <p:cNvSpPr txBox="1"/>
          <p:nvPr/>
        </p:nvSpPr>
        <p:spPr>
          <a:xfrm>
            <a:off x="669925" y="3552669"/>
            <a:ext cx="58208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  <a:endParaRPr lang="zh-CN" altLang="en-US" sz="4400" dirty="0">
              <a:solidFill>
                <a:srgbClr val="1D273B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9D203A3A-557A-4696-ADFA-35E9AA53642B}"/>
              </a:ext>
            </a:extLst>
          </p:cNvPr>
          <p:cNvSpPr/>
          <p:nvPr/>
        </p:nvSpPr>
        <p:spPr>
          <a:xfrm>
            <a:off x="11315160" y="5960268"/>
            <a:ext cx="410655" cy="354013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C6AC3B-0F4D-4A83-BC45-80E091548DE9}"/>
              </a:ext>
            </a:extLst>
          </p:cNvPr>
          <p:cNvCxnSpPr/>
          <p:nvPr/>
        </p:nvCxnSpPr>
        <p:spPr>
          <a:xfrm>
            <a:off x="11520487" y="876300"/>
            <a:ext cx="0" cy="133350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E43CBEB-3BEA-41E2-BB42-33D8BF540738}"/>
              </a:ext>
            </a:extLst>
          </p:cNvPr>
          <p:cNvCxnSpPr/>
          <p:nvPr/>
        </p:nvCxnSpPr>
        <p:spPr>
          <a:xfrm>
            <a:off x="803275" y="5496146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0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74A326-E7E2-4AC2-8E4C-FF20D2206A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58"/>
          <a:stretch/>
        </p:blipFill>
        <p:spPr>
          <a:xfrm>
            <a:off x="0" y="0"/>
            <a:ext cx="535305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F8CE394-16F8-4D09-95AB-007399973507}"/>
              </a:ext>
            </a:extLst>
          </p:cNvPr>
          <p:cNvSpPr/>
          <p:nvPr/>
        </p:nvSpPr>
        <p:spPr>
          <a:xfrm>
            <a:off x="3638550" y="873919"/>
            <a:ext cx="7881938" cy="51101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E6B0F5B-19E3-4C37-843F-30EAF903AB17}"/>
              </a:ext>
            </a:extLst>
          </p:cNvPr>
          <p:cNvGrpSpPr/>
          <p:nvPr/>
        </p:nvGrpSpPr>
        <p:grpSpPr>
          <a:xfrm>
            <a:off x="4049335" y="1509521"/>
            <a:ext cx="7060368" cy="4632275"/>
            <a:chOff x="3972393" y="1744828"/>
            <a:chExt cx="7060368" cy="4632275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DA4976-4849-4C25-990C-84F9FEE4AA62}"/>
                </a:ext>
              </a:extLst>
            </p:cNvPr>
            <p:cNvSpPr txBox="1"/>
            <p:nvPr/>
          </p:nvSpPr>
          <p:spPr>
            <a:xfrm>
              <a:off x="4032078" y="1744828"/>
              <a:ext cx="3388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语义化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EE827A7-3D99-40A5-B23E-AF768DFCD5EF}"/>
                </a:ext>
              </a:extLst>
            </p:cNvPr>
            <p:cNvSpPr txBox="1"/>
            <p:nvPr/>
          </p:nvSpPr>
          <p:spPr>
            <a:xfrm>
              <a:off x="3972393" y="2443397"/>
              <a:ext cx="7060368" cy="3933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语义化</a:t>
              </a:r>
              <a:r>
                <a:rPr lang="zh-CN" altLang="en-US" sz="1400" dirty="0" smtClean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的意义：</a:t>
              </a:r>
              <a:endParaRPr lang="en-US" altLang="zh-CN" sz="1400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为了在没有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的情况下，页面也能呈现出很好地内容结构、代码</a:t>
              </a:r>
              <a:r>
                <a:rPr lang="zh-CN" altLang="en-US" sz="1400" dirty="0" smtClean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结构</a:t>
              </a:r>
              <a:endParaRPr lang="en-US" altLang="zh-CN" sz="1400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用户体验：例如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title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alt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用于解释名词或解释图片信息、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label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标签的活用；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有利于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SEO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：和搜索引擎建立良好沟通，有助于爬虫抓取更多的有效信息：爬虫依赖于标签来确定上下文和各个关键字的权重；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方便其他设备解析（如屏幕阅读器、盲人阅读器、移动设备）以意义的方式来渲染网页；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便于团队开发和维护，语义化更具可读性，是下一步网页的重要动向，遵循</a:t>
              </a:r>
              <a:r>
                <a:rPr lang="en-US" altLang="zh-CN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W3C</a:t>
              </a:r>
              <a:r>
                <a:rPr lang="zh-CN" altLang="en-US" sz="1400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标准的团队都遵循这个标准，可以减少差异化。</a:t>
              </a:r>
            </a:p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78A3E-28A0-42EA-80EE-13102079DA7F}"/>
              </a:ext>
            </a:extLst>
          </p:cNvPr>
          <p:cNvCxnSpPr/>
          <p:nvPr/>
        </p:nvCxnSpPr>
        <p:spPr>
          <a:xfrm>
            <a:off x="3638550" y="1273762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2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885EFA8-A843-45AB-B309-BCDF6C00B7E0}"/>
              </a:ext>
            </a:extLst>
          </p:cNvPr>
          <p:cNvSpPr/>
          <p:nvPr/>
        </p:nvSpPr>
        <p:spPr>
          <a:xfrm>
            <a:off x="10401300" y="846271"/>
            <a:ext cx="1790700" cy="235912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349E0D5-5BAC-4484-875E-B48292575AE7}"/>
              </a:ext>
            </a:extLst>
          </p:cNvPr>
          <p:cNvSpPr/>
          <p:nvPr/>
        </p:nvSpPr>
        <p:spPr>
          <a:xfrm>
            <a:off x="-6894871" y="-3808771"/>
            <a:ext cx="14475542" cy="14475542"/>
          </a:xfrm>
          <a:prstGeom prst="ellipse">
            <a:avLst/>
          </a:prstGeom>
          <a:noFill/>
          <a:ln>
            <a:solidFill>
              <a:srgbClr val="1D2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9E01C9F-BC36-4CF8-9C7F-F0E471ADF503}"/>
              </a:ext>
            </a:extLst>
          </p:cNvPr>
          <p:cNvSpPr/>
          <p:nvPr/>
        </p:nvSpPr>
        <p:spPr>
          <a:xfrm>
            <a:off x="-2552700" y="533400"/>
            <a:ext cx="5791200" cy="5791200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D649320-C968-40D0-BD9F-31B60A113538}"/>
              </a:ext>
            </a:extLst>
          </p:cNvPr>
          <p:cNvGrpSpPr/>
          <p:nvPr/>
        </p:nvGrpSpPr>
        <p:grpSpPr>
          <a:xfrm>
            <a:off x="539724" y="2506825"/>
            <a:ext cx="3216287" cy="1159273"/>
            <a:chOff x="539724" y="1779344"/>
            <a:chExt cx="3216287" cy="1159273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F23DE0D-47EE-4597-B0C2-6C2D0B327DC9}"/>
                </a:ext>
              </a:extLst>
            </p:cNvPr>
            <p:cNvSpPr txBox="1"/>
            <p:nvPr/>
          </p:nvSpPr>
          <p:spPr>
            <a:xfrm>
              <a:off x="539724" y="1779344"/>
              <a:ext cx="321628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写</a:t>
              </a:r>
              <a:r>
                <a:rPr lang="en-US" altLang="zh-CN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</a:t>
              </a:r>
              <a:r>
                <a:rPr lang="zh-CN" altLang="en-US" sz="28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代码时应注意什么？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546640B-922A-46A6-AB7B-AA461FEBC914}"/>
                </a:ext>
              </a:extLst>
            </p:cNvPr>
            <p:cNvSpPr txBox="1"/>
            <p:nvPr/>
          </p:nvSpPr>
          <p:spPr>
            <a:xfrm>
              <a:off x="539724" y="2477913"/>
              <a:ext cx="3214375" cy="460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D09E4F0-C7C2-41AA-A344-29743C14FA7D}"/>
              </a:ext>
            </a:extLst>
          </p:cNvPr>
          <p:cNvCxnSpPr/>
          <p:nvPr/>
        </p:nvCxnSpPr>
        <p:spPr>
          <a:xfrm>
            <a:off x="669925" y="2360906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561BCE4-94CB-45D6-BAF6-5439CA831D74}"/>
              </a:ext>
            </a:extLst>
          </p:cNvPr>
          <p:cNvGrpSpPr/>
          <p:nvPr/>
        </p:nvGrpSpPr>
        <p:grpSpPr>
          <a:xfrm>
            <a:off x="4366297" y="448643"/>
            <a:ext cx="2758404" cy="1392163"/>
            <a:chOff x="4366297" y="1317339"/>
            <a:chExt cx="2758404" cy="1392163"/>
          </a:xfrm>
        </p:grpSpPr>
        <p:sp>
          <p:nvSpPr>
            <p:cNvPr id="8" name="live-chat_72439">
              <a:extLst>
                <a:ext uri="{FF2B5EF4-FFF2-40B4-BE49-F238E27FC236}">
                  <a16:creationId xmlns:a16="http://schemas.microsoft.com/office/drawing/2014/main" id="{4AE37B56-4D3A-4822-80A0-E87F2C7922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9496" y="1317339"/>
              <a:ext cx="455502" cy="397628"/>
            </a:xfrm>
            <a:custGeom>
              <a:avLst/>
              <a:gdLst>
                <a:gd name="connsiteX0" fmla="*/ 424975 w 608697"/>
                <a:gd name="connsiteY0" fmla="*/ 168488 h 531358"/>
                <a:gd name="connsiteX1" fmla="*/ 387604 w 608697"/>
                <a:gd name="connsiteY1" fmla="*/ 205806 h 531358"/>
                <a:gd name="connsiteX2" fmla="*/ 424975 w 608697"/>
                <a:gd name="connsiteY2" fmla="*/ 243124 h 531358"/>
                <a:gd name="connsiteX3" fmla="*/ 462346 w 608697"/>
                <a:gd name="connsiteY3" fmla="*/ 205806 h 531358"/>
                <a:gd name="connsiteX4" fmla="*/ 424975 w 608697"/>
                <a:gd name="connsiteY4" fmla="*/ 168488 h 531358"/>
                <a:gd name="connsiteX5" fmla="*/ 287947 w 608697"/>
                <a:gd name="connsiteY5" fmla="*/ 168488 h 531358"/>
                <a:gd name="connsiteX6" fmla="*/ 250576 w 608697"/>
                <a:gd name="connsiteY6" fmla="*/ 205806 h 531358"/>
                <a:gd name="connsiteX7" fmla="*/ 287947 w 608697"/>
                <a:gd name="connsiteY7" fmla="*/ 243124 h 531358"/>
                <a:gd name="connsiteX8" fmla="*/ 325318 w 608697"/>
                <a:gd name="connsiteY8" fmla="*/ 205806 h 531358"/>
                <a:gd name="connsiteX9" fmla="*/ 287947 w 608697"/>
                <a:gd name="connsiteY9" fmla="*/ 168488 h 531358"/>
                <a:gd name="connsiteX10" fmla="*/ 102356 w 608697"/>
                <a:gd name="connsiteY10" fmla="*/ 121231 h 531358"/>
                <a:gd name="connsiteX11" fmla="*/ 98850 w 608697"/>
                <a:gd name="connsiteY11" fmla="*/ 127711 h 531358"/>
                <a:gd name="connsiteX12" fmla="*/ 76842 w 608697"/>
                <a:gd name="connsiteY12" fmla="*/ 217990 h 531358"/>
                <a:gd name="connsiteX13" fmla="*/ 98850 w 608697"/>
                <a:gd name="connsiteY13" fmla="*/ 308194 h 531358"/>
                <a:gd name="connsiteX14" fmla="*/ 157488 w 608697"/>
                <a:gd name="connsiteY14" fmla="*/ 380223 h 531358"/>
                <a:gd name="connsiteX15" fmla="*/ 344668 w 608697"/>
                <a:gd name="connsiteY15" fmla="*/ 444729 h 531358"/>
                <a:gd name="connsiteX16" fmla="*/ 370257 w 608697"/>
                <a:gd name="connsiteY16" fmla="*/ 443687 h 531358"/>
                <a:gd name="connsiteX17" fmla="*/ 236717 w 608697"/>
                <a:gd name="connsiteY17" fmla="*/ 477876 h 531358"/>
                <a:gd name="connsiteX18" fmla="*/ 198072 w 608697"/>
                <a:gd name="connsiteY18" fmla="*/ 475344 h 531358"/>
                <a:gd name="connsiteX19" fmla="*/ 82437 w 608697"/>
                <a:gd name="connsiteY19" fmla="*/ 531284 h 531358"/>
                <a:gd name="connsiteX20" fmla="*/ 81542 w 608697"/>
                <a:gd name="connsiteY20" fmla="*/ 531358 h 531358"/>
                <a:gd name="connsiteX21" fmla="*/ 75051 w 608697"/>
                <a:gd name="connsiteY21" fmla="*/ 527857 h 531358"/>
                <a:gd name="connsiteX22" fmla="*/ 74753 w 608697"/>
                <a:gd name="connsiteY22" fmla="*/ 519738 h 531358"/>
                <a:gd name="connsiteX23" fmla="*/ 88778 w 608697"/>
                <a:gd name="connsiteY23" fmla="*/ 435046 h 531358"/>
                <a:gd name="connsiteX24" fmla="*/ 0 w 608697"/>
                <a:gd name="connsiteY24" fmla="*/ 282198 h 531358"/>
                <a:gd name="connsiteX25" fmla="*/ 102356 w 608697"/>
                <a:gd name="connsiteY25" fmla="*/ 121231 h 531358"/>
                <a:gd name="connsiteX26" fmla="*/ 356424 w 608697"/>
                <a:gd name="connsiteY26" fmla="*/ 0 h 531358"/>
                <a:gd name="connsiteX27" fmla="*/ 608697 w 608697"/>
                <a:gd name="connsiteY27" fmla="*/ 211244 h 531358"/>
                <a:gd name="connsiteX28" fmla="*/ 518290 w 608697"/>
                <a:gd name="connsiteY28" fmla="*/ 373401 h 531358"/>
                <a:gd name="connsiteX29" fmla="*/ 531941 w 608697"/>
                <a:gd name="connsiteY29" fmla="*/ 441109 h 531358"/>
                <a:gd name="connsiteX30" fmla="*/ 531120 w 608697"/>
                <a:gd name="connsiteY30" fmla="*/ 465391 h 531358"/>
                <a:gd name="connsiteX31" fmla="*/ 511577 w 608697"/>
                <a:gd name="connsiteY31" fmla="*/ 475894 h 531358"/>
                <a:gd name="connsiteX32" fmla="*/ 509041 w 608697"/>
                <a:gd name="connsiteY32" fmla="*/ 475745 h 531358"/>
                <a:gd name="connsiteX33" fmla="*/ 391408 w 608697"/>
                <a:gd name="connsiteY33" fmla="*/ 420476 h 531358"/>
                <a:gd name="connsiteX34" fmla="*/ 356424 w 608697"/>
                <a:gd name="connsiteY34" fmla="*/ 422487 h 531358"/>
                <a:gd name="connsiteX35" fmla="*/ 104225 w 608697"/>
                <a:gd name="connsiteY35" fmla="*/ 211244 h 531358"/>
                <a:gd name="connsiteX36" fmla="*/ 356424 w 608697"/>
                <a:gd name="connsiteY36" fmla="*/ 0 h 53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08697" h="531358">
                  <a:moveTo>
                    <a:pt x="424975" y="168488"/>
                  </a:moveTo>
                  <a:cubicBezTo>
                    <a:pt x="404312" y="168488"/>
                    <a:pt x="387604" y="185248"/>
                    <a:pt x="387604" y="205806"/>
                  </a:cubicBezTo>
                  <a:cubicBezTo>
                    <a:pt x="387604" y="226439"/>
                    <a:pt x="404312" y="243124"/>
                    <a:pt x="424975" y="243124"/>
                  </a:cubicBezTo>
                  <a:cubicBezTo>
                    <a:pt x="445562" y="243124"/>
                    <a:pt x="462346" y="226439"/>
                    <a:pt x="462346" y="205806"/>
                  </a:cubicBezTo>
                  <a:cubicBezTo>
                    <a:pt x="462346" y="185248"/>
                    <a:pt x="445637" y="168488"/>
                    <a:pt x="424975" y="168488"/>
                  </a:cubicBezTo>
                  <a:close/>
                  <a:moveTo>
                    <a:pt x="287947" y="168488"/>
                  </a:moveTo>
                  <a:cubicBezTo>
                    <a:pt x="267285" y="168488"/>
                    <a:pt x="250576" y="185248"/>
                    <a:pt x="250576" y="205806"/>
                  </a:cubicBezTo>
                  <a:cubicBezTo>
                    <a:pt x="250576" y="226439"/>
                    <a:pt x="267285" y="243124"/>
                    <a:pt x="287947" y="243124"/>
                  </a:cubicBezTo>
                  <a:cubicBezTo>
                    <a:pt x="308610" y="243124"/>
                    <a:pt x="325318" y="226439"/>
                    <a:pt x="325318" y="205806"/>
                  </a:cubicBezTo>
                  <a:cubicBezTo>
                    <a:pt x="325318" y="185248"/>
                    <a:pt x="308610" y="168488"/>
                    <a:pt x="287947" y="168488"/>
                  </a:cubicBezTo>
                  <a:close/>
                  <a:moveTo>
                    <a:pt x="102356" y="121231"/>
                  </a:moveTo>
                  <a:cubicBezTo>
                    <a:pt x="101162" y="123317"/>
                    <a:pt x="99969" y="125477"/>
                    <a:pt x="98850" y="127711"/>
                  </a:cubicBezTo>
                  <a:cubicBezTo>
                    <a:pt x="84227" y="156240"/>
                    <a:pt x="76842" y="186631"/>
                    <a:pt x="76842" y="217990"/>
                  </a:cubicBezTo>
                  <a:cubicBezTo>
                    <a:pt x="76842" y="249275"/>
                    <a:pt x="84227" y="279666"/>
                    <a:pt x="98850" y="308194"/>
                  </a:cubicBezTo>
                  <a:cubicBezTo>
                    <a:pt x="112726" y="335308"/>
                    <a:pt x="132496" y="359516"/>
                    <a:pt x="157488" y="380223"/>
                  </a:cubicBezTo>
                  <a:cubicBezTo>
                    <a:pt x="207845" y="421787"/>
                    <a:pt x="274317" y="444729"/>
                    <a:pt x="344668" y="444729"/>
                  </a:cubicBezTo>
                  <a:cubicBezTo>
                    <a:pt x="353173" y="444729"/>
                    <a:pt x="361752" y="444357"/>
                    <a:pt x="370257" y="443687"/>
                  </a:cubicBezTo>
                  <a:cubicBezTo>
                    <a:pt x="332209" y="465288"/>
                    <a:pt x="286254" y="477876"/>
                    <a:pt x="236717" y="477876"/>
                  </a:cubicBezTo>
                  <a:cubicBezTo>
                    <a:pt x="223736" y="477876"/>
                    <a:pt x="210755" y="477057"/>
                    <a:pt x="198072" y="475344"/>
                  </a:cubicBezTo>
                  <a:cubicBezTo>
                    <a:pt x="160397" y="499478"/>
                    <a:pt x="110637" y="528155"/>
                    <a:pt x="82437" y="531284"/>
                  </a:cubicBezTo>
                  <a:cubicBezTo>
                    <a:pt x="82138" y="531358"/>
                    <a:pt x="81840" y="531358"/>
                    <a:pt x="81542" y="531358"/>
                  </a:cubicBezTo>
                  <a:cubicBezTo>
                    <a:pt x="78930" y="531358"/>
                    <a:pt x="76469" y="530017"/>
                    <a:pt x="75051" y="527857"/>
                  </a:cubicBezTo>
                  <a:cubicBezTo>
                    <a:pt x="73410" y="525399"/>
                    <a:pt x="73335" y="522271"/>
                    <a:pt x="74753" y="519738"/>
                  </a:cubicBezTo>
                  <a:cubicBezTo>
                    <a:pt x="75051" y="519291"/>
                    <a:pt x="99223" y="476014"/>
                    <a:pt x="88778" y="435046"/>
                  </a:cubicBezTo>
                  <a:cubicBezTo>
                    <a:pt x="32303" y="397653"/>
                    <a:pt x="0" y="342160"/>
                    <a:pt x="0" y="282198"/>
                  </a:cubicBezTo>
                  <a:cubicBezTo>
                    <a:pt x="0" y="215532"/>
                    <a:pt x="40584" y="156538"/>
                    <a:pt x="102356" y="121231"/>
                  </a:cubicBezTo>
                  <a:close/>
                  <a:moveTo>
                    <a:pt x="356424" y="0"/>
                  </a:moveTo>
                  <a:cubicBezTo>
                    <a:pt x="495540" y="0"/>
                    <a:pt x="608697" y="94747"/>
                    <a:pt x="608697" y="211244"/>
                  </a:cubicBezTo>
                  <a:cubicBezTo>
                    <a:pt x="608697" y="274408"/>
                    <a:pt x="575802" y="333178"/>
                    <a:pt x="518290" y="373401"/>
                  </a:cubicBezTo>
                  <a:cubicBezTo>
                    <a:pt x="512845" y="406324"/>
                    <a:pt x="531717" y="440811"/>
                    <a:pt x="531941" y="441109"/>
                  </a:cubicBezTo>
                  <a:cubicBezTo>
                    <a:pt x="536267" y="448781"/>
                    <a:pt x="535969" y="458092"/>
                    <a:pt x="531120" y="465391"/>
                  </a:cubicBezTo>
                  <a:cubicBezTo>
                    <a:pt x="526794" y="472021"/>
                    <a:pt x="519484" y="475894"/>
                    <a:pt x="511577" y="475894"/>
                  </a:cubicBezTo>
                  <a:cubicBezTo>
                    <a:pt x="510756" y="475894"/>
                    <a:pt x="509936" y="475894"/>
                    <a:pt x="509041" y="475745"/>
                  </a:cubicBezTo>
                  <a:cubicBezTo>
                    <a:pt x="484574" y="473064"/>
                    <a:pt x="444966" y="454442"/>
                    <a:pt x="391408" y="420476"/>
                  </a:cubicBezTo>
                  <a:cubicBezTo>
                    <a:pt x="379920" y="421817"/>
                    <a:pt x="368135" y="422487"/>
                    <a:pt x="356424" y="422487"/>
                  </a:cubicBezTo>
                  <a:cubicBezTo>
                    <a:pt x="217382" y="422487"/>
                    <a:pt x="104225" y="327741"/>
                    <a:pt x="104225" y="211244"/>
                  </a:cubicBezTo>
                  <a:cubicBezTo>
                    <a:pt x="104225" y="94747"/>
                    <a:pt x="217382" y="0"/>
                    <a:pt x="356424" y="0"/>
                  </a:cubicBezTo>
                  <a:close/>
                </a:path>
              </a:pathLst>
            </a:custGeom>
            <a:solidFill>
              <a:srgbClr val="1D273B">
                <a:alpha val="40000"/>
              </a:srgbClr>
            </a:solidFill>
            <a:ln>
              <a:noFill/>
            </a:ln>
          </p:spPr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FF4FAD2-82C4-4B6C-967A-93EFDA1C126C}"/>
                </a:ext>
              </a:extLst>
            </p:cNvPr>
            <p:cNvSpPr txBox="1"/>
            <p:nvPr/>
          </p:nvSpPr>
          <p:spPr>
            <a:xfrm>
              <a:off x="4366297" y="1833300"/>
              <a:ext cx="2758404" cy="876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尽可能少的使用无语义的标签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div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和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span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；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A6F0AE0-5145-4FB2-AAD6-41A0ADB0AB4E}"/>
              </a:ext>
            </a:extLst>
          </p:cNvPr>
          <p:cNvGrpSpPr/>
          <p:nvPr/>
        </p:nvGrpSpPr>
        <p:grpSpPr>
          <a:xfrm>
            <a:off x="4366297" y="1934676"/>
            <a:ext cx="2758404" cy="1807661"/>
            <a:chOff x="4366297" y="3550920"/>
            <a:chExt cx="2758404" cy="1807661"/>
          </a:xfrm>
        </p:grpSpPr>
        <p:sp>
          <p:nvSpPr>
            <p:cNvPr id="9" name="google-plus-logo-symbol_38324">
              <a:extLst>
                <a:ext uri="{FF2B5EF4-FFF2-40B4-BE49-F238E27FC236}">
                  <a16:creationId xmlns:a16="http://schemas.microsoft.com/office/drawing/2014/main" id="{FECCDF8B-F258-4718-B2D8-25F6B509E1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9496" y="3550920"/>
              <a:ext cx="455502" cy="454730"/>
            </a:xfrm>
            <a:custGeom>
              <a:avLst/>
              <a:gdLst>
                <a:gd name="T0" fmla="*/ 378 w 378"/>
                <a:gd name="T1" fmla="*/ 57 h 378"/>
                <a:gd name="T2" fmla="*/ 378 w 378"/>
                <a:gd name="T3" fmla="*/ 82 h 378"/>
                <a:gd name="T4" fmla="*/ 326 w 378"/>
                <a:gd name="T5" fmla="*/ 82 h 378"/>
                <a:gd name="T6" fmla="*/ 326 w 378"/>
                <a:gd name="T7" fmla="*/ 134 h 378"/>
                <a:gd name="T8" fmla="*/ 301 w 378"/>
                <a:gd name="T9" fmla="*/ 134 h 378"/>
                <a:gd name="T10" fmla="*/ 301 w 378"/>
                <a:gd name="T11" fmla="*/ 82 h 378"/>
                <a:gd name="T12" fmla="*/ 249 w 378"/>
                <a:gd name="T13" fmla="*/ 82 h 378"/>
                <a:gd name="T14" fmla="*/ 249 w 378"/>
                <a:gd name="T15" fmla="*/ 57 h 378"/>
                <a:gd name="T16" fmla="*/ 301 w 378"/>
                <a:gd name="T17" fmla="*/ 57 h 378"/>
                <a:gd name="T18" fmla="*/ 301 w 378"/>
                <a:gd name="T19" fmla="*/ 5 h 378"/>
                <a:gd name="T20" fmla="*/ 326 w 378"/>
                <a:gd name="T21" fmla="*/ 5 h 378"/>
                <a:gd name="T22" fmla="*/ 326 w 378"/>
                <a:gd name="T23" fmla="*/ 57 h 378"/>
                <a:gd name="T24" fmla="*/ 378 w 378"/>
                <a:gd name="T25" fmla="*/ 57 h 378"/>
                <a:gd name="T26" fmla="*/ 215 w 378"/>
                <a:gd name="T27" fmla="*/ 26 h 378"/>
                <a:gd name="T28" fmla="*/ 186 w 378"/>
                <a:gd name="T29" fmla="*/ 26 h 378"/>
                <a:gd name="T30" fmla="*/ 218 w 378"/>
                <a:gd name="T31" fmla="*/ 89 h 378"/>
                <a:gd name="T32" fmla="*/ 185 w 378"/>
                <a:gd name="T33" fmla="*/ 149 h 378"/>
                <a:gd name="T34" fmla="*/ 163 w 378"/>
                <a:gd name="T35" fmla="*/ 182 h 378"/>
                <a:gd name="T36" fmla="*/ 195 w 378"/>
                <a:gd name="T37" fmla="*/ 216 h 378"/>
                <a:gd name="T38" fmla="*/ 239 w 378"/>
                <a:gd name="T39" fmla="*/ 294 h 378"/>
                <a:gd name="T40" fmla="*/ 119 w 378"/>
                <a:gd name="T41" fmla="*/ 378 h 378"/>
                <a:gd name="T42" fmla="*/ 0 w 378"/>
                <a:gd name="T43" fmla="*/ 309 h 378"/>
                <a:gd name="T44" fmla="*/ 110 w 378"/>
                <a:gd name="T45" fmla="*/ 222 h 378"/>
                <a:gd name="T46" fmla="*/ 130 w 378"/>
                <a:gd name="T47" fmla="*/ 222 h 378"/>
                <a:gd name="T48" fmla="*/ 114 w 378"/>
                <a:gd name="T49" fmla="*/ 193 h 378"/>
                <a:gd name="T50" fmla="*/ 120 w 378"/>
                <a:gd name="T51" fmla="*/ 171 h 378"/>
                <a:gd name="T52" fmla="*/ 109 w 378"/>
                <a:gd name="T53" fmla="*/ 172 h 378"/>
                <a:gd name="T54" fmla="*/ 25 w 378"/>
                <a:gd name="T55" fmla="*/ 87 h 378"/>
                <a:gd name="T56" fmla="*/ 129 w 378"/>
                <a:gd name="T57" fmla="*/ 0 h 378"/>
                <a:gd name="T58" fmla="*/ 240 w 378"/>
                <a:gd name="T59" fmla="*/ 0 h 378"/>
                <a:gd name="T60" fmla="*/ 215 w 378"/>
                <a:gd name="T61" fmla="*/ 26 h 378"/>
                <a:gd name="T62" fmla="*/ 154 w 378"/>
                <a:gd name="T63" fmla="*/ 240 h 378"/>
                <a:gd name="T64" fmla="*/ 125 w 378"/>
                <a:gd name="T65" fmla="*/ 235 h 378"/>
                <a:gd name="T66" fmla="*/ 42 w 378"/>
                <a:gd name="T67" fmla="*/ 297 h 378"/>
                <a:gd name="T68" fmla="*/ 119 w 378"/>
                <a:gd name="T69" fmla="*/ 359 h 378"/>
                <a:gd name="T70" fmla="*/ 204 w 378"/>
                <a:gd name="T71" fmla="*/ 299 h 378"/>
                <a:gd name="T72" fmla="*/ 203 w 378"/>
                <a:gd name="T73" fmla="*/ 287 h 378"/>
                <a:gd name="T74" fmla="*/ 154 w 378"/>
                <a:gd name="T75" fmla="*/ 240 h 378"/>
                <a:gd name="T76" fmla="*/ 173 w 378"/>
                <a:gd name="T77" fmla="*/ 91 h 378"/>
                <a:gd name="T78" fmla="*/ 112 w 378"/>
                <a:gd name="T79" fmla="*/ 18 h 378"/>
                <a:gd name="T80" fmla="*/ 67 w 378"/>
                <a:gd name="T81" fmla="*/ 87 h 378"/>
                <a:gd name="T82" fmla="*/ 131 w 378"/>
                <a:gd name="T83" fmla="*/ 155 h 378"/>
                <a:gd name="T84" fmla="*/ 173 w 378"/>
                <a:gd name="T85" fmla="*/ 91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8" h="378">
                  <a:moveTo>
                    <a:pt x="378" y="57"/>
                  </a:moveTo>
                  <a:lnTo>
                    <a:pt x="378" y="82"/>
                  </a:lnTo>
                  <a:lnTo>
                    <a:pt x="326" y="82"/>
                  </a:lnTo>
                  <a:lnTo>
                    <a:pt x="326" y="134"/>
                  </a:lnTo>
                  <a:lnTo>
                    <a:pt x="301" y="134"/>
                  </a:lnTo>
                  <a:lnTo>
                    <a:pt x="301" y="82"/>
                  </a:lnTo>
                  <a:lnTo>
                    <a:pt x="249" y="82"/>
                  </a:lnTo>
                  <a:lnTo>
                    <a:pt x="249" y="57"/>
                  </a:lnTo>
                  <a:lnTo>
                    <a:pt x="301" y="57"/>
                  </a:lnTo>
                  <a:lnTo>
                    <a:pt x="301" y="5"/>
                  </a:lnTo>
                  <a:lnTo>
                    <a:pt x="326" y="5"/>
                  </a:lnTo>
                  <a:lnTo>
                    <a:pt x="326" y="57"/>
                  </a:lnTo>
                  <a:lnTo>
                    <a:pt x="378" y="57"/>
                  </a:lnTo>
                  <a:close/>
                  <a:moveTo>
                    <a:pt x="215" y="26"/>
                  </a:moveTo>
                  <a:lnTo>
                    <a:pt x="186" y="26"/>
                  </a:lnTo>
                  <a:cubicBezTo>
                    <a:pt x="207" y="38"/>
                    <a:pt x="218" y="62"/>
                    <a:pt x="218" y="89"/>
                  </a:cubicBezTo>
                  <a:cubicBezTo>
                    <a:pt x="218" y="114"/>
                    <a:pt x="204" y="134"/>
                    <a:pt x="185" y="149"/>
                  </a:cubicBezTo>
                  <a:cubicBezTo>
                    <a:pt x="166" y="163"/>
                    <a:pt x="163" y="169"/>
                    <a:pt x="163" y="182"/>
                  </a:cubicBezTo>
                  <a:cubicBezTo>
                    <a:pt x="163" y="193"/>
                    <a:pt x="185" y="208"/>
                    <a:pt x="195" y="216"/>
                  </a:cubicBezTo>
                  <a:cubicBezTo>
                    <a:pt x="231" y="243"/>
                    <a:pt x="239" y="260"/>
                    <a:pt x="239" y="294"/>
                  </a:cubicBezTo>
                  <a:cubicBezTo>
                    <a:pt x="239" y="336"/>
                    <a:pt x="193" y="378"/>
                    <a:pt x="119" y="378"/>
                  </a:cubicBezTo>
                  <a:cubicBezTo>
                    <a:pt x="55" y="378"/>
                    <a:pt x="0" y="351"/>
                    <a:pt x="0" y="309"/>
                  </a:cubicBezTo>
                  <a:cubicBezTo>
                    <a:pt x="0" y="267"/>
                    <a:pt x="45" y="222"/>
                    <a:pt x="110" y="222"/>
                  </a:cubicBezTo>
                  <a:cubicBezTo>
                    <a:pt x="117" y="222"/>
                    <a:pt x="124" y="222"/>
                    <a:pt x="130" y="222"/>
                  </a:cubicBezTo>
                  <a:cubicBezTo>
                    <a:pt x="121" y="213"/>
                    <a:pt x="114" y="206"/>
                    <a:pt x="114" y="193"/>
                  </a:cubicBezTo>
                  <a:cubicBezTo>
                    <a:pt x="114" y="185"/>
                    <a:pt x="117" y="178"/>
                    <a:pt x="120" y="171"/>
                  </a:cubicBezTo>
                  <a:cubicBezTo>
                    <a:pt x="117" y="171"/>
                    <a:pt x="113" y="172"/>
                    <a:pt x="109" y="172"/>
                  </a:cubicBezTo>
                  <a:cubicBezTo>
                    <a:pt x="56" y="172"/>
                    <a:pt x="25" y="134"/>
                    <a:pt x="25" y="87"/>
                  </a:cubicBezTo>
                  <a:cubicBezTo>
                    <a:pt x="25" y="42"/>
                    <a:pt x="72" y="0"/>
                    <a:pt x="129" y="0"/>
                  </a:cubicBezTo>
                  <a:lnTo>
                    <a:pt x="240" y="0"/>
                  </a:lnTo>
                  <a:lnTo>
                    <a:pt x="215" y="26"/>
                  </a:lnTo>
                  <a:close/>
                  <a:moveTo>
                    <a:pt x="154" y="240"/>
                  </a:moveTo>
                  <a:cubicBezTo>
                    <a:pt x="145" y="237"/>
                    <a:pt x="135" y="235"/>
                    <a:pt x="125" y="235"/>
                  </a:cubicBezTo>
                  <a:cubicBezTo>
                    <a:pt x="80" y="235"/>
                    <a:pt x="42" y="264"/>
                    <a:pt x="42" y="297"/>
                  </a:cubicBezTo>
                  <a:cubicBezTo>
                    <a:pt x="42" y="331"/>
                    <a:pt x="74" y="359"/>
                    <a:pt x="119" y="359"/>
                  </a:cubicBezTo>
                  <a:cubicBezTo>
                    <a:pt x="182" y="359"/>
                    <a:pt x="204" y="333"/>
                    <a:pt x="204" y="299"/>
                  </a:cubicBezTo>
                  <a:cubicBezTo>
                    <a:pt x="204" y="294"/>
                    <a:pt x="203" y="290"/>
                    <a:pt x="203" y="287"/>
                  </a:cubicBezTo>
                  <a:cubicBezTo>
                    <a:pt x="198" y="267"/>
                    <a:pt x="178" y="257"/>
                    <a:pt x="154" y="240"/>
                  </a:cubicBezTo>
                  <a:close/>
                  <a:moveTo>
                    <a:pt x="173" y="91"/>
                  </a:moveTo>
                  <a:cubicBezTo>
                    <a:pt x="168" y="51"/>
                    <a:pt x="142" y="19"/>
                    <a:pt x="112" y="18"/>
                  </a:cubicBezTo>
                  <a:cubicBezTo>
                    <a:pt x="82" y="17"/>
                    <a:pt x="62" y="47"/>
                    <a:pt x="67" y="87"/>
                  </a:cubicBezTo>
                  <a:cubicBezTo>
                    <a:pt x="72" y="126"/>
                    <a:pt x="101" y="154"/>
                    <a:pt x="131" y="155"/>
                  </a:cubicBezTo>
                  <a:cubicBezTo>
                    <a:pt x="161" y="156"/>
                    <a:pt x="178" y="130"/>
                    <a:pt x="173" y="91"/>
                  </a:cubicBezTo>
                  <a:close/>
                </a:path>
              </a:pathLst>
            </a:custGeom>
            <a:solidFill>
              <a:srgbClr val="1D273B">
                <a:alpha val="40000"/>
              </a:srgbClr>
            </a:solidFill>
            <a:ln>
              <a:noFill/>
            </a:ln>
          </p:spPr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91AFC2A-D14F-4E54-9466-8A26CE5BC9D0}"/>
                </a:ext>
              </a:extLst>
            </p:cNvPr>
            <p:cNvSpPr txBox="1"/>
            <p:nvPr/>
          </p:nvSpPr>
          <p:spPr>
            <a:xfrm>
              <a:off x="4366297" y="4066881"/>
              <a:ext cx="2758404" cy="129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不要使用纯样式标签，如：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font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、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等，改用</a:t>
              </a:r>
              <a:r>
                <a:rPr lang="en-US" altLang="zh-CN" dirty="0" err="1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设置。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8015EC-47E5-4DB6-83FC-65C0E614B070}"/>
              </a:ext>
            </a:extLst>
          </p:cNvPr>
          <p:cNvGrpSpPr/>
          <p:nvPr/>
        </p:nvGrpSpPr>
        <p:grpSpPr>
          <a:xfrm>
            <a:off x="4366297" y="3819535"/>
            <a:ext cx="2758404" cy="1903676"/>
            <a:chOff x="4366297" y="5688486"/>
            <a:chExt cx="2758404" cy="1903676"/>
          </a:xfrm>
        </p:grpSpPr>
        <p:sp>
          <p:nvSpPr>
            <p:cNvPr id="11" name="twitter-logo-on-badge_27902">
              <a:extLst>
                <a:ext uri="{FF2B5EF4-FFF2-40B4-BE49-F238E27FC236}">
                  <a16:creationId xmlns:a16="http://schemas.microsoft.com/office/drawing/2014/main" id="{7B5020E4-22A2-401B-B1E1-9559E6248B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69495" y="5688486"/>
              <a:ext cx="455504" cy="454804"/>
            </a:xfrm>
            <a:custGeom>
              <a:avLst/>
              <a:gdLst>
                <a:gd name="connsiteX0" fmla="*/ 362347 w 606279"/>
                <a:gd name="connsiteY0" fmla="*/ 200150 h 605351"/>
                <a:gd name="connsiteX1" fmla="*/ 339887 w 606279"/>
                <a:gd name="connsiteY1" fmla="*/ 210426 h 605351"/>
                <a:gd name="connsiteX2" fmla="*/ 343236 w 606279"/>
                <a:gd name="connsiteY2" fmla="*/ 202597 h 605351"/>
                <a:gd name="connsiteX3" fmla="*/ 333272 w 606279"/>
                <a:gd name="connsiteY3" fmla="*/ 210589 h 605351"/>
                <a:gd name="connsiteX4" fmla="*/ 318898 w 606279"/>
                <a:gd name="connsiteY4" fmla="*/ 228123 h 605351"/>
                <a:gd name="connsiteX5" fmla="*/ 318653 w 606279"/>
                <a:gd name="connsiteY5" fmla="*/ 228613 h 605351"/>
                <a:gd name="connsiteX6" fmla="*/ 298643 w 606279"/>
                <a:gd name="connsiteY6" fmla="*/ 272815 h 605351"/>
                <a:gd name="connsiteX7" fmla="*/ 297173 w 606279"/>
                <a:gd name="connsiteY7" fmla="*/ 273875 h 605351"/>
                <a:gd name="connsiteX8" fmla="*/ 296928 w 606279"/>
                <a:gd name="connsiteY8" fmla="*/ 274202 h 605351"/>
                <a:gd name="connsiteX9" fmla="*/ 276265 w 606279"/>
                <a:gd name="connsiteY9" fmla="*/ 257075 h 605351"/>
                <a:gd name="connsiteX10" fmla="*/ 242207 w 606279"/>
                <a:gd name="connsiteY10" fmla="*/ 239949 h 605351"/>
                <a:gd name="connsiteX11" fmla="*/ 198921 w 606279"/>
                <a:gd name="connsiteY11" fmla="*/ 222659 h 605351"/>
                <a:gd name="connsiteX12" fmla="*/ 222769 w 606279"/>
                <a:gd name="connsiteY12" fmla="*/ 259603 h 605351"/>
                <a:gd name="connsiteX13" fmla="*/ 222769 w 606279"/>
                <a:gd name="connsiteY13" fmla="*/ 259848 h 605351"/>
                <a:gd name="connsiteX14" fmla="*/ 206516 w 606279"/>
                <a:gd name="connsiteY14" fmla="*/ 262131 h 605351"/>
                <a:gd name="connsiteX15" fmla="*/ 238614 w 606279"/>
                <a:gd name="connsiteY15" fmla="*/ 291980 h 605351"/>
                <a:gd name="connsiteX16" fmla="*/ 238532 w 606279"/>
                <a:gd name="connsiteY16" fmla="*/ 292225 h 605351"/>
                <a:gd name="connsiteX17" fmla="*/ 218767 w 606279"/>
                <a:gd name="connsiteY17" fmla="*/ 299973 h 605351"/>
                <a:gd name="connsiteX18" fmla="*/ 254540 w 606279"/>
                <a:gd name="connsiteY18" fmla="*/ 317915 h 605351"/>
                <a:gd name="connsiteX19" fmla="*/ 246699 w 606279"/>
                <a:gd name="connsiteY19" fmla="*/ 323460 h 605351"/>
                <a:gd name="connsiteX20" fmla="*/ 243596 w 606279"/>
                <a:gd name="connsiteY20" fmla="*/ 334470 h 605351"/>
                <a:gd name="connsiteX21" fmla="*/ 263605 w 606279"/>
                <a:gd name="connsiteY21" fmla="*/ 343278 h 605351"/>
                <a:gd name="connsiteX22" fmla="*/ 264177 w 606279"/>
                <a:gd name="connsiteY22" fmla="*/ 343931 h 605351"/>
                <a:gd name="connsiteX23" fmla="*/ 263932 w 606279"/>
                <a:gd name="connsiteY23" fmla="*/ 344175 h 605351"/>
                <a:gd name="connsiteX24" fmla="*/ 203004 w 606279"/>
                <a:gd name="connsiteY24" fmla="*/ 366603 h 605351"/>
                <a:gd name="connsiteX25" fmla="*/ 202596 w 606279"/>
                <a:gd name="connsiteY25" fmla="*/ 366766 h 605351"/>
                <a:gd name="connsiteX26" fmla="*/ 155798 w 606279"/>
                <a:gd name="connsiteY26" fmla="*/ 346866 h 605351"/>
                <a:gd name="connsiteX27" fmla="*/ 222851 w 606279"/>
                <a:gd name="connsiteY27" fmla="*/ 397104 h 605351"/>
                <a:gd name="connsiteX28" fmla="*/ 318081 w 606279"/>
                <a:gd name="connsiteY28" fmla="*/ 399306 h 605351"/>
                <a:gd name="connsiteX29" fmla="*/ 318653 w 606279"/>
                <a:gd name="connsiteY29" fmla="*/ 399306 h 605351"/>
                <a:gd name="connsiteX30" fmla="*/ 397058 w 606279"/>
                <a:gd name="connsiteY30" fmla="*/ 347274 h 605351"/>
                <a:gd name="connsiteX31" fmla="*/ 415679 w 606279"/>
                <a:gd name="connsiteY31" fmla="*/ 307802 h 605351"/>
                <a:gd name="connsiteX32" fmla="*/ 450554 w 606279"/>
                <a:gd name="connsiteY32" fmla="*/ 294672 h 605351"/>
                <a:gd name="connsiteX33" fmla="*/ 450308 w 606279"/>
                <a:gd name="connsiteY33" fmla="*/ 294345 h 605351"/>
                <a:gd name="connsiteX34" fmla="*/ 419028 w 606279"/>
                <a:gd name="connsiteY34" fmla="*/ 292633 h 605351"/>
                <a:gd name="connsiteX35" fmla="*/ 419028 w 606279"/>
                <a:gd name="connsiteY35" fmla="*/ 291002 h 605351"/>
                <a:gd name="connsiteX36" fmla="*/ 419110 w 606279"/>
                <a:gd name="connsiteY36" fmla="*/ 291002 h 605351"/>
                <a:gd name="connsiteX37" fmla="*/ 449328 w 606279"/>
                <a:gd name="connsiteY37" fmla="*/ 275262 h 605351"/>
                <a:gd name="connsiteX38" fmla="*/ 414209 w 606279"/>
                <a:gd name="connsiteY38" fmla="*/ 275670 h 605351"/>
                <a:gd name="connsiteX39" fmla="*/ 391504 w 606279"/>
                <a:gd name="connsiteY39" fmla="*/ 233995 h 605351"/>
                <a:gd name="connsiteX40" fmla="*/ 391014 w 606279"/>
                <a:gd name="connsiteY40" fmla="*/ 233506 h 605351"/>
                <a:gd name="connsiteX41" fmla="*/ 352138 w 606279"/>
                <a:gd name="connsiteY41" fmla="*/ 219560 h 605351"/>
                <a:gd name="connsiteX42" fmla="*/ 351648 w 606279"/>
                <a:gd name="connsiteY42" fmla="*/ 218581 h 605351"/>
                <a:gd name="connsiteX43" fmla="*/ 351975 w 606279"/>
                <a:gd name="connsiteY43" fmla="*/ 218500 h 605351"/>
                <a:gd name="connsiteX44" fmla="*/ 375823 w 606279"/>
                <a:gd name="connsiteY44" fmla="*/ 209203 h 605351"/>
                <a:gd name="connsiteX45" fmla="*/ 372720 w 606279"/>
                <a:gd name="connsiteY45" fmla="*/ 204717 h 605351"/>
                <a:gd name="connsiteX46" fmla="*/ 354017 w 606279"/>
                <a:gd name="connsiteY46" fmla="*/ 209040 h 605351"/>
                <a:gd name="connsiteX47" fmla="*/ 362347 w 606279"/>
                <a:gd name="connsiteY47" fmla="*/ 200150 h 605351"/>
                <a:gd name="connsiteX48" fmla="*/ 303135 w 606279"/>
                <a:gd name="connsiteY48" fmla="*/ 107586 h 605351"/>
                <a:gd name="connsiteX49" fmla="*/ 498495 w 606279"/>
                <a:gd name="connsiteY49" fmla="*/ 302664 h 605351"/>
                <a:gd name="connsiteX50" fmla="*/ 303135 w 606279"/>
                <a:gd name="connsiteY50" fmla="*/ 497742 h 605351"/>
                <a:gd name="connsiteX51" fmla="*/ 107774 w 606279"/>
                <a:gd name="connsiteY51" fmla="*/ 302664 h 605351"/>
                <a:gd name="connsiteX52" fmla="*/ 303135 w 606279"/>
                <a:gd name="connsiteY52" fmla="*/ 107586 h 605351"/>
                <a:gd name="connsiteX53" fmla="*/ 303134 w 606279"/>
                <a:gd name="connsiteY53" fmla="*/ 87261 h 605351"/>
                <a:gd name="connsiteX54" fmla="*/ 87403 w 606279"/>
                <a:gd name="connsiteY54" fmla="*/ 302665 h 605351"/>
                <a:gd name="connsiteX55" fmla="*/ 303134 w 606279"/>
                <a:gd name="connsiteY55" fmla="*/ 518068 h 605351"/>
                <a:gd name="connsiteX56" fmla="*/ 518865 w 606279"/>
                <a:gd name="connsiteY56" fmla="*/ 302665 h 605351"/>
                <a:gd name="connsiteX57" fmla="*/ 303134 w 606279"/>
                <a:gd name="connsiteY57" fmla="*/ 87261 h 605351"/>
                <a:gd name="connsiteX58" fmla="*/ 304114 w 606279"/>
                <a:gd name="connsiteY58" fmla="*/ 276 h 605351"/>
                <a:gd name="connsiteX59" fmla="*/ 331969 w 606279"/>
                <a:gd name="connsiteY59" fmla="*/ 10512 h 605351"/>
                <a:gd name="connsiteX60" fmla="*/ 399441 w 606279"/>
                <a:gd name="connsiteY60" fmla="*/ 57165 h 605351"/>
                <a:gd name="connsiteX61" fmla="*/ 480718 w 606279"/>
                <a:gd name="connsiteY61" fmla="*/ 68665 h 605351"/>
                <a:gd name="connsiteX62" fmla="*/ 530464 w 606279"/>
                <a:gd name="connsiteY62" fmla="*/ 116460 h 605351"/>
                <a:gd name="connsiteX63" fmla="*/ 545167 w 606279"/>
                <a:gd name="connsiteY63" fmla="*/ 197124 h 605351"/>
                <a:gd name="connsiteX64" fmla="*/ 594423 w 606279"/>
                <a:gd name="connsiteY64" fmla="*/ 262618 h 605351"/>
                <a:gd name="connsiteX65" fmla="*/ 595812 w 606279"/>
                <a:gd name="connsiteY65" fmla="*/ 331537 h 605351"/>
                <a:gd name="connsiteX66" fmla="*/ 549088 w 606279"/>
                <a:gd name="connsiteY66" fmla="*/ 398907 h 605351"/>
                <a:gd name="connsiteX67" fmla="*/ 537570 w 606279"/>
                <a:gd name="connsiteY67" fmla="*/ 479979 h 605351"/>
                <a:gd name="connsiteX68" fmla="*/ 502773 w 606279"/>
                <a:gd name="connsiteY68" fmla="*/ 525735 h 605351"/>
                <a:gd name="connsiteX69" fmla="*/ 489703 w 606279"/>
                <a:gd name="connsiteY69" fmla="*/ 529731 h 605351"/>
                <a:gd name="connsiteX70" fmla="*/ 408916 w 606279"/>
                <a:gd name="connsiteY70" fmla="*/ 544331 h 605351"/>
                <a:gd name="connsiteX71" fmla="*/ 343323 w 606279"/>
                <a:gd name="connsiteY71" fmla="*/ 593594 h 605351"/>
                <a:gd name="connsiteX72" fmla="*/ 331561 w 606279"/>
                <a:gd name="connsiteY72" fmla="*/ 600445 h 605351"/>
                <a:gd name="connsiteX73" fmla="*/ 274299 w 606279"/>
                <a:gd name="connsiteY73" fmla="*/ 594899 h 605351"/>
                <a:gd name="connsiteX74" fmla="*/ 206828 w 606279"/>
                <a:gd name="connsiteY74" fmla="*/ 548246 h 605351"/>
                <a:gd name="connsiteX75" fmla="*/ 125633 w 606279"/>
                <a:gd name="connsiteY75" fmla="*/ 536745 h 605351"/>
                <a:gd name="connsiteX76" fmla="*/ 75804 w 606279"/>
                <a:gd name="connsiteY76" fmla="*/ 488951 h 605351"/>
                <a:gd name="connsiteX77" fmla="*/ 61182 w 606279"/>
                <a:gd name="connsiteY77" fmla="*/ 408368 h 605351"/>
                <a:gd name="connsiteX78" fmla="*/ 11845 w 606279"/>
                <a:gd name="connsiteY78" fmla="*/ 342874 h 605351"/>
                <a:gd name="connsiteX79" fmla="*/ 10538 w 606279"/>
                <a:gd name="connsiteY79" fmla="*/ 273955 h 605351"/>
                <a:gd name="connsiteX80" fmla="*/ 57262 w 606279"/>
                <a:gd name="connsiteY80" fmla="*/ 206585 h 605351"/>
                <a:gd name="connsiteX81" fmla="*/ 68779 w 606279"/>
                <a:gd name="connsiteY81" fmla="*/ 125432 h 605351"/>
                <a:gd name="connsiteX82" fmla="*/ 103495 w 606279"/>
                <a:gd name="connsiteY82" fmla="*/ 79757 h 605351"/>
                <a:gd name="connsiteX83" fmla="*/ 116647 w 606279"/>
                <a:gd name="connsiteY83" fmla="*/ 75761 h 605351"/>
                <a:gd name="connsiteX84" fmla="*/ 197352 w 606279"/>
                <a:gd name="connsiteY84" fmla="*/ 61080 h 605351"/>
                <a:gd name="connsiteX85" fmla="*/ 262945 w 606279"/>
                <a:gd name="connsiteY85" fmla="*/ 11898 h 605351"/>
                <a:gd name="connsiteX86" fmla="*/ 274790 w 606279"/>
                <a:gd name="connsiteY86" fmla="*/ 4966 h 605351"/>
                <a:gd name="connsiteX87" fmla="*/ 304114 w 606279"/>
                <a:gd name="connsiteY87" fmla="*/ 276 h 60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606279" h="605351">
                  <a:moveTo>
                    <a:pt x="362347" y="200150"/>
                  </a:moveTo>
                  <a:cubicBezTo>
                    <a:pt x="355323" y="200313"/>
                    <a:pt x="347810" y="203739"/>
                    <a:pt x="339887" y="210426"/>
                  </a:cubicBezTo>
                  <a:cubicBezTo>
                    <a:pt x="342828" y="205614"/>
                    <a:pt x="343971" y="203086"/>
                    <a:pt x="343236" y="202597"/>
                  </a:cubicBezTo>
                  <a:cubicBezTo>
                    <a:pt x="339479" y="205125"/>
                    <a:pt x="336130" y="207735"/>
                    <a:pt x="333272" y="210589"/>
                  </a:cubicBezTo>
                  <a:cubicBezTo>
                    <a:pt x="327310" y="216950"/>
                    <a:pt x="322491" y="222822"/>
                    <a:pt x="318898" y="228123"/>
                  </a:cubicBezTo>
                  <a:lnTo>
                    <a:pt x="318653" y="228613"/>
                  </a:lnTo>
                  <a:cubicBezTo>
                    <a:pt x="309179" y="243129"/>
                    <a:pt x="302563" y="257809"/>
                    <a:pt x="298643" y="272815"/>
                  </a:cubicBezTo>
                  <a:lnTo>
                    <a:pt x="297173" y="273875"/>
                  </a:lnTo>
                  <a:lnTo>
                    <a:pt x="296928" y="274202"/>
                  </a:lnTo>
                  <a:cubicBezTo>
                    <a:pt x="291211" y="267351"/>
                    <a:pt x="284432" y="261724"/>
                    <a:pt x="276265" y="257075"/>
                  </a:cubicBezTo>
                  <a:cubicBezTo>
                    <a:pt x="266545" y="251122"/>
                    <a:pt x="255275" y="245413"/>
                    <a:pt x="242207" y="239949"/>
                  </a:cubicBezTo>
                  <a:cubicBezTo>
                    <a:pt x="227996" y="232935"/>
                    <a:pt x="213540" y="227226"/>
                    <a:pt x="198921" y="222659"/>
                  </a:cubicBezTo>
                  <a:cubicBezTo>
                    <a:pt x="198839" y="238236"/>
                    <a:pt x="206843" y="250551"/>
                    <a:pt x="222769" y="259603"/>
                  </a:cubicBezTo>
                  <a:lnTo>
                    <a:pt x="222769" y="259848"/>
                  </a:lnTo>
                  <a:cubicBezTo>
                    <a:pt x="217134" y="259766"/>
                    <a:pt x="211743" y="260582"/>
                    <a:pt x="206516" y="262131"/>
                  </a:cubicBezTo>
                  <a:cubicBezTo>
                    <a:pt x="207496" y="276567"/>
                    <a:pt x="218277" y="286435"/>
                    <a:pt x="238614" y="291980"/>
                  </a:cubicBezTo>
                  <a:lnTo>
                    <a:pt x="238532" y="292225"/>
                  </a:lnTo>
                  <a:cubicBezTo>
                    <a:pt x="230528" y="291817"/>
                    <a:pt x="223912" y="294427"/>
                    <a:pt x="218767" y="299973"/>
                  </a:cubicBezTo>
                  <a:cubicBezTo>
                    <a:pt x="225546" y="312451"/>
                    <a:pt x="237388" y="318404"/>
                    <a:pt x="254540" y="317915"/>
                  </a:cubicBezTo>
                  <a:cubicBezTo>
                    <a:pt x="251109" y="319627"/>
                    <a:pt x="248496" y="321421"/>
                    <a:pt x="246699" y="323460"/>
                  </a:cubicBezTo>
                  <a:cubicBezTo>
                    <a:pt x="243596" y="326559"/>
                    <a:pt x="242615" y="330229"/>
                    <a:pt x="243596" y="334470"/>
                  </a:cubicBezTo>
                  <a:cubicBezTo>
                    <a:pt x="247271" y="340750"/>
                    <a:pt x="253886" y="343686"/>
                    <a:pt x="263605" y="343278"/>
                  </a:cubicBezTo>
                  <a:lnTo>
                    <a:pt x="264177" y="343931"/>
                  </a:lnTo>
                  <a:cubicBezTo>
                    <a:pt x="264095" y="344012"/>
                    <a:pt x="264014" y="344094"/>
                    <a:pt x="263932" y="344175"/>
                  </a:cubicBezTo>
                  <a:cubicBezTo>
                    <a:pt x="247107" y="360731"/>
                    <a:pt x="226771" y="368152"/>
                    <a:pt x="203004" y="366603"/>
                  </a:cubicBezTo>
                  <a:lnTo>
                    <a:pt x="202596" y="366766"/>
                  </a:lnTo>
                  <a:cubicBezTo>
                    <a:pt x="188140" y="366684"/>
                    <a:pt x="172622" y="360078"/>
                    <a:pt x="155798" y="346866"/>
                  </a:cubicBezTo>
                  <a:cubicBezTo>
                    <a:pt x="172704" y="369946"/>
                    <a:pt x="195082" y="386665"/>
                    <a:pt x="222851" y="397104"/>
                  </a:cubicBezTo>
                  <a:cubicBezTo>
                    <a:pt x="254621" y="407135"/>
                    <a:pt x="286392" y="407869"/>
                    <a:pt x="318081" y="399306"/>
                  </a:cubicBezTo>
                  <a:lnTo>
                    <a:pt x="318653" y="399306"/>
                  </a:lnTo>
                  <a:cubicBezTo>
                    <a:pt x="349443" y="390906"/>
                    <a:pt x="375578" y="373535"/>
                    <a:pt x="397058" y="347274"/>
                  </a:cubicBezTo>
                  <a:cubicBezTo>
                    <a:pt x="406940" y="333492"/>
                    <a:pt x="413229" y="320443"/>
                    <a:pt x="415679" y="307802"/>
                  </a:cubicBezTo>
                  <a:cubicBezTo>
                    <a:pt x="431769" y="308373"/>
                    <a:pt x="443366" y="303969"/>
                    <a:pt x="450554" y="294672"/>
                  </a:cubicBezTo>
                  <a:lnTo>
                    <a:pt x="450308" y="294345"/>
                  </a:lnTo>
                  <a:cubicBezTo>
                    <a:pt x="445000" y="296221"/>
                    <a:pt x="434546" y="295650"/>
                    <a:pt x="419028" y="292633"/>
                  </a:cubicBezTo>
                  <a:lnTo>
                    <a:pt x="419028" y="291002"/>
                  </a:lnTo>
                  <a:cubicBezTo>
                    <a:pt x="419028" y="290920"/>
                    <a:pt x="419028" y="290920"/>
                    <a:pt x="419110" y="291002"/>
                  </a:cubicBezTo>
                  <a:cubicBezTo>
                    <a:pt x="436097" y="289126"/>
                    <a:pt x="446143" y="283907"/>
                    <a:pt x="449328" y="275262"/>
                  </a:cubicBezTo>
                  <a:cubicBezTo>
                    <a:pt x="437486" y="279666"/>
                    <a:pt x="425807" y="279747"/>
                    <a:pt x="414209" y="275670"/>
                  </a:cubicBezTo>
                  <a:cubicBezTo>
                    <a:pt x="412086" y="260419"/>
                    <a:pt x="404572" y="246555"/>
                    <a:pt x="391504" y="233995"/>
                  </a:cubicBezTo>
                  <a:cubicBezTo>
                    <a:pt x="391341" y="233914"/>
                    <a:pt x="391178" y="233669"/>
                    <a:pt x="391014" y="233506"/>
                  </a:cubicBezTo>
                  <a:cubicBezTo>
                    <a:pt x="379989" y="223719"/>
                    <a:pt x="367003" y="218989"/>
                    <a:pt x="352138" y="219560"/>
                  </a:cubicBezTo>
                  <a:lnTo>
                    <a:pt x="351648" y="218581"/>
                  </a:lnTo>
                  <a:cubicBezTo>
                    <a:pt x="351730" y="218500"/>
                    <a:pt x="351812" y="218500"/>
                    <a:pt x="351975" y="218500"/>
                  </a:cubicBezTo>
                  <a:cubicBezTo>
                    <a:pt x="365451" y="215564"/>
                    <a:pt x="373455" y="212465"/>
                    <a:pt x="375823" y="209203"/>
                  </a:cubicBezTo>
                  <a:cubicBezTo>
                    <a:pt x="376640" y="206511"/>
                    <a:pt x="375660" y="205043"/>
                    <a:pt x="372720" y="204717"/>
                  </a:cubicBezTo>
                  <a:cubicBezTo>
                    <a:pt x="365859" y="205533"/>
                    <a:pt x="359652" y="206919"/>
                    <a:pt x="354017" y="209040"/>
                  </a:cubicBezTo>
                  <a:cubicBezTo>
                    <a:pt x="361122" y="204717"/>
                    <a:pt x="363899" y="201700"/>
                    <a:pt x="362347" y="200150"/>
                  </a:cubicBezTo>
                  <a:close/>
                  <a:moveTo>
                    <a:pt x="303135" y="107586"/>
                  </a:moveTo>
                  <a:cubicBezTo>
                    <a:pt x="410861" y="107586"/>
                    <a:pt x="498495" y="195094"/>
                    <a:pt x="498495" y="302664"/>
                  </a:cubicBezTo>
                  <a:cubicBezTo>
                    <a:pt x="498495" y="410234"/>
                    <a:pt x="410861" y="497742"/>
                    <a:pt x="303135" y="497742"/>
                  </a:cubicBezTo>
                  <a:cubicBezTo>
                    <a:pt x="195409" y="497742"/>
                    <a:pt x="107774" y="410234"/>
                    <a:pt x="107774" y="302664"/>
                  </a:cubicBezTo>
                  <a:cubicBezTo>
                    <a:pt x="107774" y="195094"/>
                    <a:pt x="195409" y="107586"/>
                    <a:pt x="303135" y="107586"/>
                  </a:cubicBezTo>
                  <a:close/>
                  <a:moveTo>
                    <a:pt x="303134" y="87261"/>
                  </a:moveTo>
                  <a:cubicBezTo>
                    <a:pt x="184201" y="87261"/>
                    <a:pt x="87403" y="183911"/>
                    <a:pt x="87403" y="302665"/>
                  </a:cubicBezTo>
                  <a:cubicBezTo>
                    <a:pt x="87403" y="421418"/>
                    <a:pt x="184201" y="518068"/>
                    <a:pt x="303134" y="518068"/>
                  </a:cubicBezTo>
                  <a:cubicBezTo>
                    <a:pt x="422068" y="518068"/>
                    <a:pt x="518865" y="421418"/>
                    <a:pt x="518865" y="302665"/>
                  </a:cubicBezTo>
                  <a:cubicBezTo>
                    <a:pt x="518865" y="183911"/>
                    <a:pt x="422068" y="87261"/>
                    <a:pt x="303134" y="87261"/>
                  </a:cubicBezTo>
                  <a:close/>
                  <a:moveTo>
                    <a:pt x="304114" y="276"/>
                  </a:moveTo>
                  <a:cubicBezTo>
                    <a:pt x="313937" y="1235"/>
                    <a:pt x="323515" y="4681"/>
                    <a:pt x="331969" y="10512"/>
                  </a:cubicBezTo>
                  <a:lnTo>
                    <a:pt x="399441" y="57165"/>
                  </a:lnTo>
                  <a:lnTo>
                    <a:pt x="480718" y="68665"/>
                  </a:lnTo>
                  <a:cubicBezTo>
                    <a:pt x="505877" y="72254"/>
                    <a:pt x="525890" y="91502"/>
                    <a:pt x="530464" y="116460"/>
                  </a:cubicBezTo>
                  <a:lnTo>
                    <a:pt x="545167" y="197124"/>
                  </a:lnTo>
                  <a:lnTo>
                    <a:pt x="594423" y="262618"/>
                  </a:lnTo>
                  <a:cubicBezTo>
                    <a:pt x="609698" y="282927"/>
                    <a:pt x="610270" y="310576"/>
                    <a:pt x="595812" y="331537"/>
                  </a:cubicBezTo>
                  <a:lnTo>
                    <a:pt x="549088" y="398907"/>
                  </a:lnTo>
                  <a:lnTo>
                    <a:pt x="537570" y="479979"/>
                  </a:lnTo>
                  <a:cubicBezTo>
                    <a:pt x="534711" y="500043"/>
                    <a:pt x="521397" y="517579"/>
                    <a:pt x="502773" y="525735"/>
                  </a:cubicBezTo>
                  <a:cubicBezTo>
                    <a:pt x="498607" y="527529"/>
                    <a:pt x="494196" y="528916"/>
                    <a:pt x="489703" y="529731"/>
                  </a:cubicBezTo>
                  <a:lnTo>
                    <a:pt x="408916" y="544331"/>
                  </a:lnTo>
                  <a:lnTo>
                    <a:pt x="343323" y="593594"/>
                  </a:lnTo>
                  <a:cubicBezTo>
                    <a:pt x="339647" y="596285"/>
                    <a:pt x="335727" y="598651"/>
                    <a:pt x="331561" y="600445"/>
                  </a:cubicBezTo>
                  <a:cubicBezTo>
                    <a:pt x="312936" y="608601"/>
                    <a:pt x="290963" y="606480"/>
                    <a:pt x="274299" y="594899"/>
                  </a:cubicBezTo>
                  <a:lnTo>
                    <a:pt x="206828" y="548246"/>
                  </a:lnTo>
                  <a:lnTo>
                    <a:pt x="125633" y="536745"/>
                  </a:lnTo>
                  <a:cubicBezTo>
                    <a:pt x="100391" y="533157"/>
                    <a:pt x="80378" y="513990"/>
                    <a:pt x="75804" y="488951"/>
                  </a:cubicBezTo>
                  <a:lnTo>
                    <a:pt x="61182" y="408368"/>
                  </a:lnTo>
                  <a:lnTo>
                    <a:pt x="11845" y="342874"/>
                  </a:lnTo>
                  <a:cubicBezTo>
                    <a:pt x="-3430" y="322565"/>
                    <a:pt x="-4002" y="294835"/>
                    <a:pt x="10538" y="273955"/>
                  </a:cubicBezTo>
                  <a:lnTo>
                    <a:pt x="57262" y="206585"/>
                  </a:lnTo>
                  <a:lnTo>
                    <a:pt x="68779" y="125432"/>
                  </a:lnTo>
                  <a:cubicBezTo>
                    <a:pt x="71638" y="105368"/>
                    <a:pt x="84953" y="87832"/>
                    <a:pt x="103495" y="79757"/>
                  </a:cubicBezTo>
                  <a:cubicBezTo>
                    <a:pt x="107743" y="77882"/>
                    <a:pt x="112073" y="76577"/>
                    <a:pt x="116647" y="75761"/>
                  </a:cubicBezTo>
                  <a:lnTo>
                    <a:pt x="197352" y="61080"/>
                  </a:lnTo>
                  <a:lnTo>
                    <a:pt x="262945" y="11898"/>
                  </a:lnTo>
                  <a:cubicBezTo>
                    <a:pt x="266621" y="9125"/>
                    <a:pt x="270542" y="6842"/>
                    <a:pt x="274790" y="4966"/>
                  </a:cubicBezTo>
                  <a:cubicBezTo>
                    <a:pt x="284224" y="847"/>
                    <a:pt x="294292" y="-682"/>
                    <a:pt x="304114" y="276"/>
                  </a:cubicBezTo>
                  <a:close/>
                </a:path>
              </a:pathLst>
            </a:custGeom>
            <a:solidFill>
              <a:srgbClr val="1D273B">
                <a:alpha val="40000"/>
              </a:srgbClr>
            </a:solidFill>
            <a:ln>
              <a:noFill/>
            </a:ln>
          </p:spPr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585166F-5CA9-4E33-AD8F-BC8F5305D73D}"/>
                </a:ext>
              </a:extLst>
            </p:cNvPr>
            <p:cNvSpPr txBox="1"/>
            <p:nvPr/>
          </p:nvSpPr>
          <p:spPr>
            <a:xfrm>
              <a:off x="4366297" y="6300462"/>
              <a:ext cx="2758404" cy="1291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需要强调的文本，可以包含在</a:t>
              </a:r>
              <a:r>
                <a:rPr lang="en-US" altLang="zh-CN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strong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或者</a:t>
              </a:r>
              <a:r>
                <a:rPr lang="en-US" altLang="zh-CN" dirty="0" err="1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em</a:t>
              </a:r>
              <a:r>
                <a:rPr lang="zh-CN" altLang="en-US" dirty="0">
                  <a:solidFill>
                    <a:schemeClr val="tx1">
                      <a:alpha val="8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标签中</a:t>
              </a: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C56E0515-F28D-47AE-86F7-05B8B65A3801}"/>
              </a:ext>
            </a:extLst>
          </p:cNvPr>
          <p:cNvSpPr txBox="1"/>
          <p:nvPr/>
        </p:nvSpPr>
        <p:spPr>
          <a:xfrm>
            <a:off x="8708468" y="175417"/>
            <a:ext cx="261710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使用表格时，标题要用</a:t>
            </a: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caption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，表头用</a:t>
            </a:r>
            <a:r>
              <a:rPr lang="en-US" altLang="zh-CN" sz="1600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thead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，主体部分用</a:t>
            </a:r>
            <a:r>
              <a:rPr lang="en-US" altLang="zh-CN" sz="1600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tbody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包围，尾部用</a:t>
            </a:r>
            <a:r>
              <a:rPr lang="en-US" altLang="zh-CN" sz="1600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tfoot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包围。表头和一般单元格要区分开，表头用</a:t>
            </a:r>
            <a:r>
              <a:rPr lang="en-US" altLang="zh-CN" sz="1600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</a:t>
            </a:r>
            <a:r>
              <a:rPr lang="zh-CN" altLang="en-US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，单元格用</a:t>
            </a:r>
            <a:r>
              <a:rPr lang="en-US" altLang="zh-CN" sz="1600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td</a:t>
            </a:r>
            <a:r>
              <a:rPr lang="zh-CN" altLang="en-US" sz="1600" dirty="0" smtClean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600" dirty="0" smtClean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/>
              <a:t>表单域要用</a:t>
            </a:r>
            <a:r>
              <a:rPr lang="en-US" altLang="zh-CN" sz="1600" dirty="0" err="1"/>
              <a:t>fieldset</a:t>
            </a:r>
            <a:r>
              <a:rPr lang="zh-CN" altLang="zh-CN" sz="1600" dirty="0"/>
              <a:t>标签包起来，并用</a:t>
            </a:r>
            <a:r>
              <a:rPr lang="en-US" altLang="zh-CN" sz="1600" dirty="0"/>
              <a:t>legend</a:t>
            </a:r>
            <a:r>
              <a:rPr lang="zh-CN" altLang="zh-CN" sz="1600" dirty="0"/>
              <a:t>标签说明表单的用途</a:t>
            </a:r>
            <a:r>
              <a:rPr lang="zh-CN" altLang="zh-CN" sz="1600" dirty="0" smtClean="0"/>
              <a:t>；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zh-CN" sz="1600" dirty="0"/>
              <a:t>每个</a:t>
            </a:r>
            <a:r>
              <a:rPr lang="en-US" altLang="zh-CN" sz="1600" dirty="0"/>
              <a:t>input</a:t>
            </a:r>
            <a:r>
              <a:rPr lang="zh-CN" altLang="zh-CN" sz="1600" dirty="0"/>
              <a:t>标签对应的说明文本都需要使用</a:t>
            </a:r>
            <a:r>
              <a:rPr lang="en-US" altLang="zh-CN" sz="1600" dirty="0"/>
              <a:t>label</a:t>
            </a:r>
            <a:r>
              <a:rPr lang="zh-CN" altLang="zh-CN" sz="1600" dirty="0"/>
              <a:t>标签，并且通过为</a:t>
            </a:r>
            <a:r>
              <a:rPr lang="en-US" altLang="zh-CN" sz="1600" dirty="0"/>
              <a:t>input</a:t>
            </a:r>
            <a:r>
              <a:rPr lang="zh-CN" altLang="zh-CN" sz="1600" dirty="0"/>
              <a:t>设置</a:t>
            </a:r>
            <a:r>
              <a:rPr lang="en-US" altLang="zh-CN" sz="1600" dirty="0"/>
              <a:t>id</a:t>
            </a:r>
            <a:r>
              <a:rPr lang="zh-CN" altLang="zh-CN" sz="1600" dirty="0"/>
              <a:t>属性，在</a:t>
            </a:r>
            <a:r>
              <a:rPr lang="en-US" altLang="zh-CN" sz="1600" dirty="0" err="1"/>
              <a:t>lable</a:t>
            </a:r>
            <a:r>
              <a:rPr lang="zh-CN" altLang="zh-CN" sz="1600" dirty="0"/>
              <a:t>标签中设置</a:t>
            </a:r>
            <a:r>
              <a:rPr lang="en-US" altLang="zh-CN" sz="1600" dirty="0"/>
              <a:t>for=</a:t>
            </a:r>
            <a:r>
              <a:rPr lang="en-US" altLang="zh-CN" sz="1600" dirty="0" err="1"/>
              <a:t>someld</a:t>
            </a:r>
            <a:r>
              <a:rPr lang="zh-CN" altLang="zh-CN" sz="1600" dirty="0"/>
              <a:t>来让说明文本和相对应的</a:t>
            </a:r>
            <a:r>
              <a:rPr lang="en-US" altLang="zh-CN" sz="1600" dirty="0"/>
              <a:t>input</a:t>
            </a:r>
            <a:r>
              <a:rPr lang="zh-CN" altLang="zh-CN" sz="1600" dirty="0"/>
              <a:t>关联起来。</a:t>
            </a:r>
          </a:p>
          <a:p>
            <a:pPr>
              <a:lnSpc>
                <a:spcPct val="150000"/>
              </a:lnSpc>
            </a:pPr>
            <a:endParaRPr lang="zh-CN" altLang="zh-CN" sz="1600" dirty="0"/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56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D280D50B-9E21-45B8-B512-886C0ADE925A}"/>
              </a:ext>
            </a:extLst>
          </p:cNvPr>
          <p:cNvSpPr/>
          <p:nvPr/>
        </p:nvSpPr>
        <p:spPr>
          <a:xfrm>
            <a:off x="0" y="823119"/>
            <a:ext cx="12192000" cy="5211763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2A461D-465E-4DC8-83E9-DD1E116CBF36}"/>
              </a:ext>
            </a:extLst>
          </p:cNvPr>
          <p:cNvSpPr txBox="1"/>
          <p:nvPr/>
        </p:nvSpPr>
        <p:spPr>
          <a:xfrm>
            <a:off x="539724" y="164221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H5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常用语义化标签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5943AE1-FC49-474E-A78D-B4B7E03A4315}"/>
              </a:ext>
            </a:extLst>
          </p:cNvPr>
          <p:cNvSpPr txBox="1"/>
          <p:nvPr/>
        </p:nvSpPr>
        <p:spPr>
          <a:xfrm>
            <a:off x="455904" y="823119"/>
            <a:ext cx="60591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&lt;header</a:t>
            </a:r>
            <a:r>
              <a:rPr lang="en-US" altLang="zh-CN" dirty="0"/>
              <a:t>&gt;&lt;/header&gt;</a:t>
            </a:r>
            <a:r>
              <a:rPr lang="zh-CN" altLang="zh-CN" dirty="0"/>
              <a:t>：页眉通常包括网站标志、主导航、全站链接以及搜索框。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    </a:t>
            </a:r>
            <a:r>
              <a:rPr lang="zh-CN" altLang="zh-CN" dirty="0"/>
              <a:t>也适合对页面内部一组介绍性或导航性内容进行标记。</a:t>
            </a:r>
          </a:p>
          <a:p>
            <a:r>
              <a:rPr lang="en-US" altLang="zh-CN" dirty="0"/>
              <a:t> </a:t>
            </a:r>
            <a:endParaRPr lang="zh-CN" altLang="zh-CN" dirty="0" smtClean="0"/>
          </a:p>
          <a:p>
            <a:r>
              <a:rPr lang="en-US" altLang="zh-CN" dirty="0" smtClean="0"/>
              <a:t>         &lt;</a:t>
            </a:r>
            <a:r>
              <a:rPr lang="en-US" altLang="zh-CN" dirty="0" err="1" smtClean="0"/>
              <a:t>nav</a:t>
            </a:r>
            <a:r>
              <a:rPr lang="en-US" altLang="zh-CN" dirty="0" smtClean="0"/>
              <a:t>&gt;&lt;/</a:t>
            </a:r>
            <a:r>
              <a:rPr lang="en-US" altLang="zh-CN" dirty="0" err="1" smtClean="0"/>
              <a:t>nav</a:t>
            </a:r>
            <a:r>
              <a:rPr lang="en-US" altLang="zh-CN" dirty="0" smtClean="0"/>
              <a:t>&gt;</a:t>
            </a:r>
            <a:r>
              <a:rPr lang="zh-CN" altLang="zh-CN" dirty="0" smtClean="0"/>
              <a:t>：标记导航，仅对文档中重要的链接群使用。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     html5</a:t>
            </a:r>
            <a:r>
              <a:rPr lang="zh-CN" altLang="zh-CN" dirty="0"/>
              <a:t>规范不推荐对辅助性页脚链接使用</a:t>
            </a:r>
            <a:r>
              <a:rPr lang="en-US" altLang="zh-CN" dirty="0" err="1"/>
              <a:t>nav</a:t>
            </a:r>
            <a:r>
              <a:rPr lang="zh-CN" altLang="zh-CN" dirty="0"/>
              <a:t>，除非页脚再次显示顶级全局导航、或者包含招聘信息等重要链接。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     &lt;main&gt;&lt;/main&gt;</a:t>
            </a:r>
            <a:r>
              <a:rPr lang="zh-CN" altLang="zh-CN" dirty="0"/>
              <a:t>：页面主要内容，一个页面只能使用一次。如果是</a:t>
            </a:r>
            <a:r>
              <a:rPr lang="en-US" altLang="zh-CN" dirty="0"/>
              <a:t>web</a:t>
            </a:r>
            <a:r>
              <a:rPr lang="zh-CN" altLang="zh-CN" dirty="0"/>
              <a:t>应用，则包围其主要功能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     &lt;article&gt;&lt;/article&gt;</a:t>
            </a:r>
            <a:r>
              <a:rPr lang="zh-CN" altLang="zh-CN" dirty="0"/>
              <a:t>：包含像报纸一样的内容</a:t>
            </a:r>
            <a:r>
              <a:rPr lang="en-US" altLang="zh-CN" dirty="0"/>
              <a:t>= =||</a:t>
            </a:r>
            <a:r>
              <a:rPr lang="zh-CN" altLang="zh-CN" dirty="0"/>
              <a:t>是这么理解的，表示文档、页面、应用或一个独立的容器。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         article</a:t>
            </a:r>
            <a:r>
              <a:rPr lang="zh-CN" altLang="zh-CN" dirty="0"/>
              <a:t>可以嵌套</a:t>
            </a:r>
            <a:r>
              <a:rPr lang="en-US" altLang="zh-CN" dirty="0"/>
              <a:t>article</a:t>
            </a:r>
            <a:r>
              <a:rPr lang="zh-CN" altLang="zh-CN" dirty="0"/>
              <a:t>，只要里面的</a:t>
            </a:r>
            <a:r>
              <a:rPr lang="en-US" altLang="zh-CN" dirty="0"/>
              <a:t>article</a:t>
            </a:r>
            <a:r>
              <a:rPr lang="zh-CN" altLang="zh-CN" dirty="0"/>
              <a:t>与外面的是部分与整体的关系。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9" name="图片 8" descr="html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160337"/>
            <a:ext cx="5274310" cy="3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5">
            <a:extLst>
              <a:ext uri="{FF2B5EF4-FFF2-40B4-BE49-F238E27FC236}">
                <a16:creationId xmlns:a16="http://schemas.microsoft.com/office/drawing/2014/main" id="{55943AE1-FC49-474E-A78D-B4B7E03A4315}"/>
              </a:ext>
            </a:extLst>
          </p:cNvPr>
          <p:cNvSpPr txBox="1"/>
          <p:nvPr/>
        </p:nvSpPr>
        <p:spPr>
          <a:xfrm>
            <a:off x="6987540" y="3791674"/>
            <a:ext cx="493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&lt;section&gt;&lt;/section&gt;</a:t>
            </a:r>
            <a:r>
              <a:rPr lang="zh-CN" altLang="en-US" dirty="0"/>
              <a:t>：具有相似主题的一组内容，比如网站的主页可以分成介绍、新闻条目、联系信息等条块。</a:t>
            </a:r>
          </a:p>
          <a:p>
            <a:endParaRPr lang="zh-CN" altLang="en-US" dirty="0"/>
          </a:p>
          <a:p>
            <a:r>
              <a:rPr lang="en-US" altLang="zh-CN" dirty="0" smtClean="0"/>
              <a:t>&lt;</a:t>
            </a:r>
            <a:r>
              <a:rPr lang="en-US" altLang="zh-CN" dirty="0"/>
              <a:t>aside&gt;&lt;/aside&gt;</a:t>
            </a:r>
            <a:r>
              <a:rPr lang="zh-CN" altLang="en-US" dirty="0"/>
              <a:t>：指定附注栏，包括引述、侧栏、指向文章的一组链接、广告、友情链接、相关产品列表等</a:t>
            </a:r>
            <a:r>
              <a:rPr lang="zh-CN" altLang="en-US" dirty="0" smtClean="0"/>
              <a:t>。。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 smtClean="0"/>
              <a:t>&lt;</a:t>
            </a:r>
            <a:r>
              <a:rPr lang="en-US" altLang="zh-CN" dirty="0"/>
              <a:t>footer&gt;&lt;/footer&gt;</a:t>
            </a:r>
            <a:r>
              <a:rPr lang="zh-CN" altLang="en-US" dirty="0"/>
              <a:t>：页脚，只有当父级是</a:t>
            </a:r>
            <a:r>
              <a:rPr lang="en-US" altLang="zh-CN" dirty="0"/>
              <a:t>body</a:t>
            </a:r>
            <a:r>
              <a:rPr lang="zh-CN" altLang="en-US" dirty="0"/>
              <a:t>时，才是整个页面的页脚。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5863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A47CA92-04AC-4247-A2F2-F9018823624A}"/>
              </a:ext>
            </a:extLst>
          </p:cNvPr>
          <p:cNvSpPr/>
          <p:nvPr/>
        </p:nvSpPr>
        <p:spPr>
          <a:xfrm>
            <a:off x="0" y="0"/>
            <a:ext cx="767715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等腰三角形 2">
            <a:extLst>
              <a:ext uri="{FF2B5EF4-FFF2-40B4-BE49-F238E27FC236}">
                <a16:creationId xmlns:a16="http://schemas.microsoft.com/office/drawing/2014/main" id="{AA2C39AC-0FD3-4E94-A3EE-CC08801C25C4}"/>
              </a:ext>
            </a:extLst>
          </p:cNvPr>
          <p:cNvSpPr/>
          <p:nvPr/>
        </p:nvSpPr>
        <p:spPr>
          <a:xfrm>
            <a:off x="1236398" y="1130300"/>
            <a:ext cx="4147080" cy="3575050"/>
          </a:xfrm>
          <a:prstGeom prst="triangle">
            <a:avLst/>
          </a:prstGeom>
          <a:solidFill>
            <a:srgbClr val="1D2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CF5AAD-F739-4044-9CA1-48F8211F9C49}"/>
              </a:ext>
            </a:extLst>
          </p:cNvPr>
          <p:cNvSpPr txBox="1"/>
          <p:nvPr/>
        </p:nvSpPr>
        <p:spPr>
          <a:xfrm>
            <a:off x="3021278" y="1550640"/>
            <a:ext cx="307472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dirty="0">
                <a:solidFill>
                  <a:schemeClr val="bg1"/>
                </a:solidFill>
              </a:rPr>
              <a:t>0</a:t>
            </a:r>
            <a:r>
              <a:rPr lang="en-US" altLang="zh-CN" sz="19900" dirty="0">
                <a:solidFill>
                  <a:srgbClr val="1D273B"/>
                </a:solidFill>
              </a:rPr>
              <a:t>2</a:t>
            </a:r>
            <a:endParaRPr lang="zh-CN" altLang="en-US" sz="19900" dirty="0">
              <a:solidFill>
                <a:srgbClr val="1D273B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D3CB30-3D63-425A-AA8A-2493433AD465}"/>
              </a:ext>
            </a:extLst>
          </p:cNvPr>
          <p:cNvSpPr txBox="1"/>
          <p:nvPr/>
        </p:nvSpPr>
        <p:spPr>
          <a:xfrm>
            <a:off x="5903686" y="3657600"/>
            <a:ext cx="310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BEMCSS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OOCSS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B7CDFC-D0EE-46D9-ABCD-5D026A3B72D0}"/>
              </a:ext>
            </a:extLst>
          </p:cNvPr>
          <p:cNvCxnSpPr>
            <a:cxnSpLocks/>
          </p:cNvCxnSpPr>
          <p:nvPr/>
        </p:nvCxnSpPr>
        <p:spPr>
          <a:xfrm flipH="1">
            <a:off x="4951431" y="4180820"/>
            <a:ext cx="3641026" cy="0"/>
          </a:xfrm>
          <a:prstGeom prst="line">
            <a:avLst/>
          </a:prstGeom>
          <a:ln>
            <a:solidFill>
              <a:srgbClr val="1D273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76E58A01-AD88-4FE8-AC48-4F3B26D34C1A}"/>
              </a:ext>
            </a:extLst>
          </p:cNvPr>
          <p:cNvSpPr/>
          <p:nvPr/>
        </p:nvSpPr>
        <p:spPr>
          <a:xfrm>
            <a:off x="-1143000" y="5638141"/>
            <a:ext cx="14020800" cy="1753259"/>
          </a:xfrm>
          <a:custGeom>
            <a:avLst/>
            <a:gdLst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43000 h 1752600"/>
              <a:gd name="connsiteX1" fmla="*/ 4343400 w 14020800"/>
              <a:gd name="connsiteY1" fmla="*/ 19050 h 1752600"/>
              <a:gd name="connsiteX2" fmla="*/ 6915150 w 14020800"/>
              <a:gd name="connsiteY2" fmla="*/ 457200 h 1752600"/>
              <a:gd name="connsiteX3" fmla="*/ 10515600 w 14020800"/>
              <a:gd name="connsiteY3" fmla="*/ 0 h 1752600"/>
              <a:gd name="connsiteX4" fmla="*/ 14020800 w 14020800"/>
              <a:gd name="connsiteY4" fmla="*/ 552450 h 1752600"/>
              <a:gd name="connsiteX5" fmla="*/ 14001750 w 14020800"/>
              <a:gd name="connsiteY5" fmla="*/ 1752600 h 1752600"/>
              <a:gd name="connsiteX6" fmla="*/ 266700 w 14020800"/>
              <a:gd name="connsiteY6" fmla="*/ 1504950 h 1752600"/>
              <a:gd name="connsiteX7" fmla="*/ 0 w 14020800"/>
              <a:gd name="connsiteY7" fmla="*/ 1143000 h 1752600"/>
              <a:gd name="connsiteX0" fmla="*/ 0 w 14020800"/>
              <a:gd name="connsiteY0" fmla="*/ 1175751 h 1785351"/>
              <a:gd name="connsiteX1" fmla="*/ 4343400 w 14020800"/>
              <a:gd name="connsiteY1" fmla="*/ 51801 h 1785351"/>
              <a:gd name="connsiteX2" fmla="*/ 6915150 w 14020800"/>
              <a:gd name="connsiteY2" fmla="*/ 489951 h 1785351"/>
              <a:gd name="connsiteX3" fmla="*/ 10515600 w 14020800"/>
              <a:gd name="connsiteY3" fmla="*/ 32751 h 1785351"/>
              <a:gd name="connsiteX4" fmla="*/ 14020800 w 14020800"/>
              <a:gd name="connsiteY4" fmla="*/ 585201 h 1785351"/>
              <a:gd name="connsiteX5" fmla="*/ 14001750 w 14020800"/>
              <a:gd name="connsiteY5" fmla="*/ 1785351 h 1785351"/>
              <a:gd name="connsiteX6" fmla="*/ 266700 w 14020800"/>
              <a:gd name="connsiteY6" fmla="*/ 1537701 h 1785351"/>
              <a:gd name="connsiteX7" fmla="*/ 0 w 14020800"/>
              <a:gd name="connsiteY7" fmla="*/ 1175751 h 1785351"/>
              <a:gd name="connsiteX0" fmla="*/ 0 w 14020800"/>
              <a:gd name="connsiteY0" fmla="*/ 1143806 h 1753406"/>
              <a:gd name="connsiteX1" fmla="*/ 4343400 w 14020800"/>
              <a:gd name="connsiteY1" fmla="*/ 19856 h 1753406"/>
              <a:gd name="connsiteX2" fmla="*/ 6915150 w 14020800"/>
              <a:gd name="connsiteY2" fmla="*/ 458006 h 1753406"/>
              <a:gd name="connsiteX3" fmla="*/ 10515600 w 14020800"/>
              <a:gd name="connsiteY3" fmla="*/ 806 h 1753406"/>
              <a:gd name="connsiteX4" fmla="*/ 14020800 w 14020800"/>
              <a:gd name="connsiteY4" fmla="*/ 553256 h 1753406"/>
              <a:gd name="connsiteX5" fmla="*/ 14001750 w 14020800"/>
              <a:gd name="connsiteY5" fmla="*/ 1753406 h 1753406"/>
              <a:gd name="connsiteX6" fmla="*/ 266700 w 14020800"/>
              <a:gd name="connsiteY6" fmla="*/ 1505756 h 1753406"/>
              <a:gd name="connsiteX7" fmla="*/ 0 w 14020800"/>
              <a:gd name="connsiteY7" fmla="*/ 1143806 h 1753406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  <a:gd name="connsiteX0" fmla="*/ 0 w 14020800"/>
              <a:gd name="connsiteY0" fmla="*/ 1143659 h 1753259"/>
              <a:gd name="connsiteX1" fmla="*/ 4343400 w 14020800"/>
              <a:gd name="connsiteY1" fmla="*/ 19709 h 1753259"/>
              <a:gd name="connsiteX2" fmla="*/ 6915150 w 14020800"/>
              <a:gd name="connsiteY2" fmla="*/ 457859 h 1753259"/>
              <a:gd name="connsiteX3" fmla="*/ 10515600 w 14020800"/>
              <a:gd name="connsiteY3" fmla="*/ 659 h 1753259"/>
              <a:gd name="connsiteX4" fmla="*/ 14020800 w 14020800"/>
              <a:gd name="connsiteY4" fmla="*/ 553109 h 1753259"/>
              <a:gd name="connsiteX5" fmla="*/ 14001750 w 14020800"/>
              <a:gd name="connsiteY5" fmla="*/ 1753259 h 1753259"/>
              <a:gd name="connsiteX6" fmla="*/ 266700 w 14020800"/>
              <a:gd name="connsiteY6" fmla="*/ 1505609 h 1753259"/>
              <a:gd name="connsiteX7" fmla="*/ 0 w 14020800"/>
              <a:gd name="connsiteY7" fmla="*/ 1143659 h 175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20800" h="1753259">
                <a:moveTo>
                  <a:pt x="0" y="1143659"/>
                </a:moveTo>
                <a:cubicBezTo>
                  <a:pt x="679450" y="896009"/>
                  <a:pt x="3286125" y="659"/>
                  <a:pt x="4343400" y="19709"/>
                </a:cubicBezTo>
                <a:cubicBezTo>
                  <a:pt x="5400675" y="38759"/>
                  <a:pt x="6115050" y="534059"/>
                  <a:pt x="6915150" y="457859"/>
                </a:cubicBezTo>
                <a:cubicBezTo>
                  <a:pt x="7715250" y="381659"/>
                  <a:pt x="9505950" y="-18391"/>
                  <a:pt x="10515600" y="659"/>
                </a:cubicBezTo>
                <a:cubicBezTo>
                  <a:pt x="11525250" y="19709"/>
                  <a:pt x="13439775" y="261009"/>
                  <a:pt x="14020800" y="553109"/>
                </a:cubicBezTo>
                <a:lnTo>
                  <a:pt x="14001750" y="1753259"/>
                </a:lnTo>
                <a:lnTo>
                  <a:pt x="266700" y="1505609"/>
                </a:lnTo>
                <a:lnTo>
                  <a:pt x="0" y="1143659"/>
                </a:lnTo>
                <a:close/>
              </a:path>
            </a:pathLst>
          </a:cu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1A042D-916F-444F-8141-5D3D507DA8BB}"/>
              </a:ext>
            </a:extLst>
          </p:cNvPr>
          <p:cNvSpPr txBox="1"/>
          <p:nvPr/>
        </p:nvSpPr>
        <p:spPr>
          <a:xfrm>
            <a:off x="395516" y="955153"/>
            <a:ext cx="10722063" cy="8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是由</a:t>
            </a:r>
            <a:r>
              <a:rPr lang="en-US" altLang="zh-CN" dirty="0" err="1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Yandex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团队提出的一种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 Class 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命名方法，旨在帮助开发者实现模块化、可复用、高可维护性和结构化的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代码。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的意思就是块（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block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）、元素（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element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）、修饰符（</a:t>
            </a: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modifier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9492B7-DAC1-4C75-B538-ED6DC9EBAC71}"/>
              </a:ext>
            </a:extLst>
          </p:cNvPr>
          <p:cNvSpPr txBox="1"/>
          <p:nvPr/>
        </p:nvSpPr>
        <p:spPr>
          <a:xfrm>
            <a:off x="2462444" y="4299313"/>
            <a:ext cx="70927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官方是这么描述它的：</a:t>
            </a: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>
                  <a:alpha val="8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</a:t>
            </a:r>
            <a:r>
              <a:rPr lang="zh-CN" altLang="en-US" dirty="0">
                <a:solidFill>
                  <a:schemeClr val="tx1">
                    <a:alpha val="8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是一种让你可以快速开发网站并对此进行多年维护的技术。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FC7109-6A90-4D9F-896C-CB59708651FA}"/>
              </a:ext>
            </a:extLst>
          </p:cNvPr>
          <p:cNvSpPr txBox="1"/>
          <p:nvPr/>
        </p:nvSpPr>
        <p:spPr>
          <a:xfrm>
            <a:off x="310451" y="195215"/>
            <a:ext cx="3216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BEMCSS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2"/>
          <a:stretch>
            <a:fillRect/>
          </a:stretch>
        </p:blipFill>
        <p:spPr>
          <a:xfrm>
            <a:off x="460647" y="1946910"/>
            <a:ext cx="10234984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2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>
            <a:extLst>
              <a:ext uri="{FF2B5EF4-FFF2-40B4-BE49-F238E27FC236}">
                <a16:creationId xmlns:a16="http://schemas.microsoft.com/office/drawing/2014/main" id="{F64D075C-A9D8-4E69-8D18-E58A22397EF5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6A98D1-0479-461D-BCC9-489B22E2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6" r="11061" b="2858"/>
          <a:stretch>
            <a:fillRect/>
          </a:stretch>
        </p:blipFill>
        <p:spPr>
          <a:xfrm>
            <a:off x="7635520" y="-379701"/>
            <a:ext cx="2899130" cy="5435001"/>
          </a:xfrm>
          <a:custGeom>
            <a:avLst/>
            <a:gdLst>
              <a:gd name="connsiteX0" fmla="*/ 0 w 2647950"/>
              <a:gd name="connsiteY0" fmla="*/ 0 h 4964113"/>
              <a:gd name="connsiteX1" fmla="*/ 2647950 w 2647950"/>
              <a:gd name="connsiteY1" fmla="*/ 0 h 4964113"/>
              <a:gd name="connsiteX2" fmla="*/ 2647950 w 2647950"/>
              <a:gd name="connsiteY2" fmla="*/ 4964113 h 4964113"/>
              <a:gd name="connsiteX3" fmla="*/ 0 w 2647950"/>
              <a:gd name="connsiteY3" fmla="*/ 4964113 h 496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47950" h="4964113">
                <a:moveTo>
                  <a:pt x="0" y="0"/>
                </a:moveTo>
                <a:lnTo>
                  <a:pt x="2647950" y="0"/>
                </a:lnTo>
                <a:lnTo>
                  <a:pt x="2647950" y="4964113"/>
                </a:lnTo>
                <a:lnTo>
                  <a:pt x="0" y="4964113"/>
                </a:lnTo>
                <a:close/>
              </a:path>
            </a:pathLst>
          </a:cu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BB8C09-33BF-4C98-8669-0BDC322C4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30" y="-1752600"/>
            <a:ext cx="4264419" cy="7889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72E2257-FC87-42EF-B172-BB90F53B6EA7}"/>
              </a:ext>
            </a:extLst>
          </p:cNvPr>
          <p:cNvSpPr txBox="1"/>
          <p:nvPr/>
        </p:nvSpPr>
        <p:spPr>
          <a:xfrm>
            <a:off x="273024" y="531951"/>
            <a:ext cx="4123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为何要使用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BEMCSS</a:t>
            </a:r>
            <a:endParaRPr lang="zh-CN" alt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C631FEC-0238-4042-8704-49EBDD4E23F9}"/>
              </a:ext>
            </a:extLst>
          </p:cNvPr>
          <p:cNvSpPr txBox="1"/>
          <p:nvPr/>
        </p:nvSpPr>
        <p:spPr>
          <a:xfrm>
            <a:off x="273024" y="1230520"/>
            <a:ext cx="68669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</a:t>
            </a:r>
            <a:r>
              <a:rPr lang="zh-CN" altLang="zh-CN" dirty="0" smtClean="0"/>
              <a:t>以往</a:t>
            </a:r>
            <a:r>
              <a:rPr lang="zh-CN" altLang="zh-CN" dirty="0"/>
              <a:t>开发组件，我们都用</a:t>
            </a:r>
            <a:r>
              <a:rPr lang="en-US" altLang="zh-CN" dirty="0"/>
              <a:t>“</a:t>
            </a:r>
            <a:r>
              <a:rPr lang="zh-CN" altLang="zh-CN" dirty="0"/>
              <a:t>重名概率小</a:t>
            </a:r>
            <a:r>
              <a:rPr lang="en-US" altLang="zh-CN" dirty="0"/>
              <a:t>”</a:t>
            </a:r>
            <a:r>
              <a:rPr lang="zh-CN" altLang="zh-CN" dirty="0"/>
              <a:t>或者干脆起个</a:t>
            </a:r>
            <a:r>
              <a:rPr lang="en-US" altLang="zh-CN" dirty="0"/>
              <a:t>“</a:t>
            </a:r>
            <a:r>
              <a:rPr lang="zh-CN" altLang="zh-CN" dirty="0"/>
              <a:t>当时认为是独一无二的名字</a:t>
            </a:r>
            <a:r>
              <a:rPr lang="en-US" altLang="zh-CN" dirty="0"/>
              <a:t>”</a:t>
            </a:r>
            <a:r>
              <a:rPr lang="zh-CN" altLang="zh-CN" dirty="0"/>
              <a:t>来保证样式不冲突，这是不可靠的。</a:t>
            </a:r>
          </a:p>
          <a:p>
            <a:r>
              <a:rPr lang="zh-CN" altLang="zh-CN" dirty="0"/>
              <a:t>理想的状态下，我们开发一套组件的过程中，我们应该可以随意的为其中元素进行命名，而不必担心它是否与组件以外的样式发生冲突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BEM</a:t>
            </a:r>
            <a:r>
              <a:rPr lang="zh-CN" altLang="zh-CN" dirty="0"/>
              <a:t>解决这一问题的思路在于，由于项目开发中，每个组件都是唯一无二的，其名字也是独一无二的，组件内部元素的名字都加上组件名，并用元素的名字作为选择器，自然组件内的样式就不会与组件外的样式冲突了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 smtClean="0"/>
              <a:t>       </a:t>
            </a:r>
            <a:r>
              <a:rPr lang="zh-CN" altLang="zh-CN" dirty="0" smtClean="0"/>
              <a:t>这</a:t>
            </a:r>
            <a:r>
              <a:rPr lang="zh-CN" altLang="zh-CN" dirty="0"/>
              <a:t>是通过组件名的唯一性来保证选择器的唯一性，从而保证样式不会污染到组件外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zh-CN" dirty="0"/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这</a:t>
            </a:r>
            <a:r>
              <a:rPr lang="zh-CN" altLang="zh-CN" dirty="0"/>
              <a:t>也可以看作是一种</a:t>
            </a:r>
            <a:r>
              <a:rPr lang="en-US" altLang="zh-CN" dirty="0"/>
              <a:t>“</a:t>
            </a:r>
            <a:r>
              <a:rPr lang="zh-CN" altLang="zh-CN" dirty="0"/>
              <a:t>硬性约束</a:t>
            </a:r>
            <a:r>
              <a:rPr lang="en-US" altLang="zh-CN" dirty="0"/>
              <a:t>”</a:t>
            </a:r>
            <a:r>
              <a:rPr lang="zh-CN" altLang="zh-CN" dirty="0"/>
              <a:t>，因为一般来说，我们的组件会放置在同一目录下，那么操作系统中，同一目录下文件名必须唯一，这一点也就确保了组件之间不会冲突。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EA3A42-C6F6-4515-A550-A7E045F03342}"/>
              </a:ext>
            </a:extLst>
          </p:cNvPr>
          <p:cNvCxnSpPr/>
          <p:nvPr/>
        </p:nvCxnSpPr>
        <p:spPr>
          <a:xfrm>
            <a:off x="403225" y="386032"/>
            <a:ext cx="278945" cy="0"/>
          </a:xfrm>
          <a:prstGeom prst="line">
            <a:avLst/>
          </a:prstGeom>
          <a:ln w="25400">
            <a:solidFill>
              <a:srgbClr val="1D2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18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F8F8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2384</Words>
  <Application>Microsoft Office PowerPoint</Application>
  <PresentationFormat>宽屏</PresentationFormat>
  <Paragraphs>324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2" baseType="lpstr">
      <vt:lpstr>等线</vt:lpstr>
      <vt:lpstr>等线 Light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徐怀</dc:creator>
  <cp:lastModifiedBy>staff</cp:lastModifiedBy>
  <cp:revision>154</cp:revision>
  <dcterms:created xsi:type="dcterms:W3CDTF">2018-05-04T00:19:01Z</dcterms:created>
  <dcterms:modified xsi:type="dcterms:W3CDTF">2018-09-28T08:55:11Z</dcterms:modified>
</cp:coreProperties>
</file>